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82" r:id="rId3"/>
    <p:sldId id="257" r:id="rId4"/>
    <p:sldId id="258" r:id="rId5"/>
    <p:sldId id="283" r:id="rId6"/>
    <p:sldId id="266" r:id="rId7"/>
    <p:sldId id="284" r:id="rId8"/>
    <p:sldId id="285" r:id="rId9"/>
    <p:sldId id="259" r:id="rId10"/>
    <p:sldId id="260" r:id="rId11"/>
    <p:sldId id="261" r:id="rId12"/>
    <p:sldId id="262" r:id="rId13"/>
    <p:sldId id="263" r:id="rId14"/>
    <p:sldId id="264" r:id="rId15"/>
    <p:sldId id="268" r:id="rId16"/>
    <p:sldId id="265" r:id="rId17"/>
    <p:sldId id="267" r:id="rId18"/>
    <p:sldId id="269" r:id="rId19"/>
    <p:sldId id="270" r:id="rId20"/>
    <p:sldId id="271" r:id="rId21"/>
    <p:sldId id="272" r:id="rId22"/>
    <p:sldId id="273" r:id="rId23"/>
    <p:sldId id="274" r:id="rId24"/>
    <p:sldId id="275" r:id="rId25"/>
    <p:sldId id="276" r:id="rId26"/>
    <p:sldId id="277" r:id="rId27"/>
    <p:sldId id="278" r:id="rId28"/>
    <p:sldId id="279" r:id="rId29"/>
    <p:sldId id="281" r:id="rId30"/>
    <p:sldId id="28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varScale="1">
        <p:scale>
          <a:sx n="88" d="100"/>
          <a:sy n="88" d="100"/>
        </p:scale>
        <p:origin x="-10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3F8320-C4B4-41F0-9A0A-B1527D3B6EEC}" type="datetimeFigureOut">
              <a:rPr lang="en-US" smtClean="0"/>
              <a:pPr/>
              <a:t>5/15/2009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7A9F29-3E69-4CA8-9F2D-07F2DA6182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7A9F29-3E69-4CA8-9F2D-07F2DA61824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D10D76-0830-4D7A-A006-642A022D15E9}" type="datetimeFigureOut">
              <a:rPr lang="en-US" smtClean="0"/>
              <a:pPr/>
              <a:t>5/15/2009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2D974-99B5-4BBC-81DF-D2583AE08468}" type="slidenum">
              <a:rPr lang="en-US" smtClean="0"/>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D10D76-0830-4D7A-A006-642A022D15E9}" type="datetimeFigureOut">
              <a:rPr lang="en-US" smtClean="0"/>
              <a:pPr/>
              <a:t>5/15/2009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2D974-99B5-4BBC-81DF-D2583AE08468}" type="slidenum">
              <a:rPr lang="en-US" smtClean="0"/>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D10D76-0830-4D7A-A006-642A022D15E9}" type="datetimeFigureOut">
              <a:rPr lang="en-US" smtClean="0"/>
              <a:pPr/>
              <a:t>5/15/2009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2D974-99B5-4BBC-81DF-D2583AE08468}" type="slidenum">
              <a:rPr lang="en-US" smtClean="0"/>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D10D76-0830-4D7A-A006-642A022D15E9}" type="datetimeFigureOut">
              <a:rPr lang="en-US" smtClean="0"/>
              <a:pPr/>
              <a:t>5/15/2009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2D974-99B5-4BBC-81DF-D2583AE08468}" type="slidenum">
              <a:rPr lang="en-US" smtClean="0"/>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D10D76-0830-4D7A-A006-642A022D15E9}" type="datetimeFigureOut">
              <a:rPr lang="en-US" smtClean="0"/>
              <a:pPr/>
              <a:t>5/15/2009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2D974-99B5-4BBC-81DF-D2583AE08468}" type="slidenum">
              <a:rPr lang="en-US" smtClean="0"/>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D10D76-0830-4D7A-A006-642A022D15E9}" type="datetimeFigureOut">
              <a:rPr lang="en-US" smtClean="0"/>
              <a:pPr/>
              <a:t>5/15/2009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2D974-99B5-4BBC-81DF-D2583AE08468}" type="slidenum">
              <a:rPr lang="en-US" smtClean="0"/>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D10D76-0830-4D7A-A006-642A022D15E9}" type="datetimeFigureOut">
              <a:rPr lang="en-US" smtClean="0"/>
              <a:pPr/>
              <a:t>5/15/2009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C2D974-99B5-4BBC-81DF-D2583AE08468}" type="slidenum">
              <a:rPr lang="en-US" smtClean="0"/>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D10D76-0830-4D7A-A006-642A022D15E9}" type="datetimeFigureOut">
              <a:rPr lang="en-US" smtClean="0"/>
              <a:pPr/>
              <a:t>5/15/2009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C2D974-99B5-4BBC-81DF-D2583AE08468}" type="slidenum">
              <a:rPr lang="en-US" smtClean="0"/>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D10D76-0830-4D7A-A006-642A022D15E9}" type="datetimeFigureOut">
              <a:rPr lang="en-US" smtClean="0"/>
              <a:pPr/>
              <a:t>5/15/2009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C2D974-99B5-4BBC-81DF-D2583AE08468}" type="slidenum">
              <a:rPr lang="en-US" smtClean="0"/>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D10D76-0830-4D7A-A006-642A022D15E9}" type="datetimeFigureOut">
              <a:rPr lang="en-US" smtClean="0"/>
              <a:pPr/>
              <a:t>5/15/2009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2D974-99B5-4BBC-81DF-D2583AE08468}" type="slidenum">
              <a:rPr lang="en-US" smtClean="0"/>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D10D76-0830-4D7A-A006-642A022D15E9}" type="datetimeFigureOut">
              <a:rPr lang="en-US" smtClean="0"/>
              <a:pPr/>
              <a:t>5/15/2009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2D974-99B5-4BBC-81DF-D2583AE08468}" type="slidenum">
              <a:rPr lang="en-US" smtClean="0"/>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10D76-0830-4D7A-A006-642A022D15E9}" type="datetimeFigureOut">
              <a:rPr lang="en-US" smtClean="0"/>
              <a:pPr/>
              <a:t>5/15/2009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2D974-99B5-4BBC-81DF-D2583AE084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13" Type="http://schemas.openxmlformats.org/officeDocument/2006/relationships/hyperlink" Target="http://images.google.com/imgres?imgurl=http://www.desitin.no/images/JuliusCaesar.jpg&amp;imgrefurl=http://www.desitin.no/index.php/artgallery/detail/1296&amp;usg=__MxiIJkNv9EIJEeeWZk_liG5GC04=&amp;h=513&amp;w=390&amp;sz=87&amp;hl=en&amp;start=1&amp;um=1&amp;tbnid=fEJaeLeWtNEkfM:&amp;tbnh=131&amp;tbnw=100&amp;prev=/images?q=caesar&amp;hl=en&amp;um=1" TargetMode="External"/><Relationship Id="rId18" Type="http://schemas.openxmlformats.org/officeDocument/2006/relationships/image" Target="../media/image8.jpeg"/><Relationship Id="rId26" Type="http://schemas.openxmlformats.org/officeDocument/2006/relationships/image" Target="../media/image12.jpeg"/><Relationship Id="rId3" Type="http://schemas.openxmlformats.org/officeDocument/2006/relationships/hyperlink" Target="http://images.google.com/imgres?imgurl=http://www.israelnewsagency.com/cherney911terrorism.jpg&amp;imgrefurl=http://www.israelnewsagency.com/michaelcherneyinteliigenceorganizedcrime433850312.html&amp;usg=__NVFio4eSVzeJzde59xlmhAndrBA=&amp;h=450&amp;w=375&amp;sz=23&amp;hl=en&amp;start=1&amp;um=1&amp;tbnid=CA08vKk0FhWKkM:&amp;tbnh=127&amp;tbnw=106&amp;prev=/images?q=911&amp;hl=en&amp;um=1" TargetMode="External"/><Relationship Id="rId21" Type="http://schemas.openxmlformats.org/officeDocument/2006/relationships/hyperlink" Target="http://images.google.com/imgres?imgurl=http://www.foxnews.com/photoessay/photoessay_2581_images/1104071125_M_tut7_skull2.jpg&amp;imgrefurl=http://www.foxnews.com/photoessay/0,4644,2581,00.html&amp;usg=__bA63PwmJZ8rClkyG8u0dYaLAkQw=&amp;h=350&amp;w=450&amp;sz=38&amp;hl=en&amp;start=5&amp;um=1&amp;tbnid=e1kike4uG42taM:&amp;tbnh=99&amp;tbnw=127&amp;prev=/images?q=King+Tut&amp;hl=en&amp;um=1" TargetMode="External"/><Relationship Id="rId34" Type="http://schemas.openxmlformats.org/officeDocument/2006/relationships/image" Target="../media/image16.jpeg"/><Relationship Id="rId7" Type="http://schemas.openxmlformats.org/officeDocument/2006/relationships/hyperlink" Target="http://images.google.com/imgres?imgurl=http://www.pinetreeweb.com/waterloo-charge.jpg&amp;imgrefurl=http://www.pinetreeweb.com/waterloo.htm&amp;usg=__WK9460iUBj39L0hB2CgaXtctLIs=&amp;h=336&amp;w=464&amp;sz=58&amp;hl=en&amp;start=1&amp;um=1&amp;tbnid=OBnOk2fhP8uvoM:&amp;tbnh=93&amp;tbnw=128&amp;prev=/images?q=waterloo&amp;hl=en&amp;um=1" TargetMode="External"/><Relationship Id="rId12" Type="http://schemas.openxmlformats.org/officeDocument/2006/relationships/image" Target="../media/image5.jpeg"/><Relationship Id="rId17" Type="http://schemas.openxmlformats.org/officeDocument/2006/relationships/hyperlink" Target="http://images.google.com/imgres?imgurl=http://www.travelingislife.com/images/Emin%20Tower%20&amp;%20Mosque.jpg&amp;imgrefurl=http://www.travelingislife.com/News_View.aspx?id=252&amp;usg=__7rMJ1K5WWDzfHsO3ZT_ayUxYgYY=&amp;h=495&amp;w=446&amp;sz=648&amp;hl=en&amp;start=1&amp;um=1&amp;tbnid=8N1AG4daHPsqZM:&amp;tbnh=130&amp;tbnw=117&amp;prev=/images?q=tower+mosque&amp;hl=en&amp;um=1" TargetMode="External"/><Relationship Id="rId25" Type="http://schemas.openxmlformats.org/officeDocument/2006/relationships/hyperlink" Target="http://images.google.com/imgres?imgurl=http://homepages.paradise.net.nz/mcnelly/vb/ammendments/images/nine_y1.jpg&amp;imgrefurl=http://homepages.paradise.net.nz/mcnelly/vb/ammendments/nine_years_war.htm&amp;usg=__Yq390pBcE1w46PCH7J4DVGzjesQ=&amp;h=860&amp;w=1008&amp;sz=90&amp;hl=en&amp;start=3&amp;um=1&amp;tbnid=0aostB66cOGSRM:&amp;tbnh=128&amp;tbnw=150&amp;prev=/images?q=Thirty+Years+War&amp;hl=en&amp;um=1" TargetMode="External"/><Relationship Id="rId33" Type="http://schemas.openxmlformats.org/officeDocument/2006/relationships/hyperlink" Target="http://images.google.com/imgres?imgurl=http://targettheory.files.wordpress.com/2009/03/tiananmen-square.jpg&amp;imgrefurl=http://targettheory.wordpress.com/&amp;usg=__yeN5ValZ-M1PEGPUeFls5cx2UmY=&amp;h=332&amp;w=512&amp;sz=32&amp;hl=en&amp;start=2&amp;um=1&amp;tbnid=nqCif6i4y_JelM:&amp;tbnh=85&amp;tbnw=131&amp;prev=/images?q=Tiananmen+Square&amp;hl=en&amp;um=1" TargetMode="External"/><Relationship Id="rId2" Type="http://schemas.openxmlformats.org/officeDocument/2006/relationships/notesSlide" Target="../notesSlides/notesSlide1.xml"/><Relationship Id="rId16" Type="http://schemas.openxmlformats.org/officeDocument/2006/relationships/image" Target="../media/image7.jpeg"/><Relationship Id="rId20" Type="http://schemas.openxmlformats.org/officeDocument/2006/relationships/image" Target="../media/image9.jpeg"/><Relationship Id="rId29" Type="http://schemas.openxmlformats.org/officeDocument/2006/relationships/hyperlink" Target="http://images.google.com/imgres?imgurl=http://www.solarnavigator.net/inventors/inventor_images/alexander_graham_bell_1876_speaking_into_telephone.jpg&amp;imgrefurl=http://www.solarnavigator.net/inventors/alexander_graham_bell.htm&amp;usg=__Q4lEuLJsD5-dy3ByjSecjJB83Wg=&amp;h=486&amp;w=566&amp;sz=39&amp;hl=en&amp;start=10&amp;um=1&amp;tbnid=fKrW9EFSFp38kM:&amp;tbnh=115&amp;tbnw=134&amp;prev=/images?q=Alexander+Graham+Bell&amp;hl=en&amp;um=1" TargetMode="External"/><Relationship Id="rId1" Type="http://schemas.openxmlformats.org/officeDocument/2006/relationships/slideLayout" Target="../slideLayouts/slideLayout6.xml"/><Relationship Id="rId6" Type="http://schemas.openxmlformats.org/officeDocument/2006/relationships/image" Target="../media/image2.jpeg"/><Relationship Id="rId11" Type="http://schemas.openxmlformats.org/officeDocument/2006/relationships/hyperlink" Target="http://images.google.com/imgres?imgurl=http://themasterstable.files.wordpress.com/2008/10/christopher-columbus.jpg&amp;imgrefurl=http://themasterstable.wordpress.com/2008/10/13/the-villany-of-christopher-columbus/?referer=sphere_related_content/&amp;usg=__14EUIMi_rJOfAKCgmr9p3mYEDJs=&amp;h=309&amp;w=351&amp;sz=10&amp;hl=en&amp;start=1&amp;um=1&amp;tbnid=2laynQhqBnhn2M:&amp;tbnh=106&amp;tbnw=120&amp;prev=/images?q=christopher+columbus&amp;hl=en&amp;um=1" TargetMode="External"/><Relationship Id="rId24" Type="http://schemas.openxmlformats.org/officeDocument/2006/relationships/image" Target="../media/image11.jpeg"/><Relationship Id="rId32" Type="http://schemas.openxmlformats.org/officeDocument/2006/relationships/image" Target="../media/image15.jpeg"/><Relationship Id="rId5" Type="http://schemas.openxmlformats.org/officeDocument/2006/relationships/hyperlink" Target="http://images.google.com/imgres?imgurl=http://www.flatrock.org.nz/topics/history/assets/lusitania_7_may_1915.jpg&amp;imgrefurl=http://www.flatrock.org.nz/topics/history/plan_for_quick_victory.htm&amp;usg=__1ZkBq4Ouw-bWgNZQxrsqErENqo8=&amp;h=466&amp;w=640&amp;sz=22&amp;hl=en&amp;start=1&amp;um=1&amp;tbnid=y46pbIDbE1_wZM:&amp;tbnh=100&amp;tbnw=137&amp;prev=/images?q=Lusitania&amp;hl=en&amp;um=1" TargetMode="External"/><Relationship Id="rId15" Type="http://schemas.openxmlformats.org/officeDocument/2006/relationships/hyperlink" Target="http://images.google.com/imgres?imgurl=http://www.hrmm.org/diglib/fulton/stanton012s.jpg&amp;imgrefurl=http://www.hrmm.org/steamboats/fulton.html&amp;usg=__VOLKrD6JXKoS3xm4LTVjDVGTnw0=&amp;h=331&amp;w=600&amp;sz=42&amp;hl=en&amp;start=5&amp;um=1&amp;tbnid=la15cyq_dSKyQM:&amp;tbnh=74&amp;tbnw=135&amp;prev=/images?q=steamboat&amp;hl=en&amp;um=1" TargetMode="External"/><Relationship Id="rId23" Type="http://schemas.openxmlformats.org/officeDocument/2006/relationships/hyperlink" Target="http://images.google.com/imgres?imgurl=http://www.uwmc.uwc.edu/csepa/mhall/IGS/Plagues/PIA/Images/bruegheldeath.jpg&amp;imgrefurl=http://www.uwmc.uwc.edu/csepa/mhall/IGS/Plagues/PIA/plagues_in_art.htm&amp;usg=__6EHpbYXnKJbdRbRkQoC57iltPpU=&amp;h=411&amp;w=578&amp;sz=41&amp;hl=en&amp;start=1&amp;um=1&amp;tbnid=oY96J2gw14llEM:&amp;tbnh=95&amp;tbnw=134&amp;prev=/images?q=Black+Plague&amp;hl=en&amp;um=1" TargetMode="External"/><Relationship Id="rId28" Type="http://schemas.openxmlformats.org/officeDocument/2006/relationships/image" Target="../media/image13.jpeg"/><Relationship Id="rId10" Type="http://schemas.openxmlformats.org/officeDocument/2006/relationships/image" Target="../media/image4.jpeg"/><Relationship Id="rId19" Type="http://schemas.openxmlformats.org/officeDocument/2006/relationships/hyperlink" Target="http://images.google.com/imgres?imgurl=http://parishofwalthamstow.files.wordpress.com/2008/04/church_of_england_logo.jpg&amp;imgrefurl=http://parishofwalthamstow.wordpress.com/2008/07/07/wider-wedding-welcome-for-couples-as-the-church-of-england-names-the-day/&amp;usg=__GJ18lwA22MUE0h0rFVoFgZlqg34=&amp;h=450&amp;w=330&amp;sz=18&amp;hl=en&amp;start=1&amp;um=1&amp;tbnid=Ksk0MLEnMdOfDM:&amp;tbnh=127&amp;tbnw=93&amp;prev=/images?q=Church+of+England&amp;hl=en&amp;um=1" TargetMode="External"/><Relationship Id="rId31" Type="http://schemas.openxmlformats.org/officeDocument/2006/relationships/hyperlink" Target="http://images.google.com/imgres?imgurl=http://www.historytalking.com/images/pix300/dandimarch.jpg&amp;imgrefurl=http://www.historytalking.com/indianhistory.htm&amp;usg=__KIFd3kHFhMTBhopXoHQ_vYSUnws=&amp;h=200&amp;w=300&amp;sz=13&amp;hl=en&amp;start=10&amp;um=1&amp;tbnid=DENYCLA9114yKM:&amp;tbnh=77&amp;tbnw=116&amp;prev=/images?q=Salt+March&amp;hl=en&amp;um=1" TargetMode="External"/><Relationship Id="rId4" Type="http://schemas.openxmlformats.org/officeDocument/2006/relationships/image" Target="../media/image1.jpeg"/><Relationship Id="rId9" Type="http://schemas.openxmlformats.org/officeDocument/2006/relationships/hyperlink" Target="http://images.google.com/imgres?imgurl=http://www.classbrain.com/artteenst/uploads/cuban-missiles.jpg&amp;imgrefurl=http://www.classbrain.com/artteenst/publish/article_108.shtml&amp;usg=__AKaKczX2bgupK8j4I7WGNEHa10o=&amp;h=474&amp;w=468&amp;sz=65&amp;hl=en&amp;start=6&amp;um=1&amp;tbnid=3hV_0wsO3KV3bM:&amp;tbnh=129&amp;tbnw=127&amp;prev=/images?q=Cuban+Missile+Crisis&amp;hl=en&amp;um=1" TargetMode="External"/><Relationship Id="rId14" Type="http://schemas.openxmlformats.org/officeDocument/2006/relationships/image" Target="../media/image6.jpeg"/><Relationship Id="rId22" Type="http://schemas.openxmlformats.org/officeDocument/2006/relationships/image" Target="../media/image10.jpeg"/><Relationship Id="rId27" Type="http://schemas.openxmlformats.org/officeDocument/2006/relationships/hyperlink" Target="http://images.google.com/imgres?imgurl=http://encefalus.com/wp-content/uploads/2008/07/atomic_bomb_explosion.jpg&amp;imgrefurl=http://encefalus.com/neurology-biology/neuromarketing-neuropolicy-center-emory/&amp;usg=__VQcmqf3QAUPxkOp9xbwBfDKKcGY=&amp;h=332&amp;w=415&amp;sz=138&amp;hl=en&amp;start=1&amp;um=1&amp;tbnid=FCvpUlAQ5kJKKM:&amp;tbnh=100&amp;tbnw=125&amp;prev=/images?q=Atomic+Bomb&amp;hl=en&amp;um=1" TargetMode="External"/><Relationship Id="rId30" Type="http://schemas.openxmlformats.org/officeDocument/2006/relationships/image" Target="../media/image1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images.google.com/imgres?imgurl=http://www.solarnavigator.net/history/explorers_history/santa_maria_pinta_nina.jpg&amp;imgrefurl=http://www.solarnavigator.net/history/christopher_columbus.htm&amp;usg=__qOTqMSKv9uOCOu6WDbSoedsJ440=&amp;h=206&amp;w=271&amp;sz=8&amp;hl=en&amp;start=4&amp;um=1&amp;tbnid=XEVXdTPHwnD7hM:&amp;tbnh=86&amp;tbnw=113&amp;prev=/images?q=nina,+pinta,+santa+maria&amp;hl=en&amp;um=1"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http://images.google.com/imgres?imgurl=http://30boxes.com/external/img/fluid_30b.png&amp;imgrefurl=http://30boxes.com/blog/&amp;usg=__n_r3GJOsk8ByzKLmgH6Kbe8K_6c=&amp;h=512&amp;w=512&amp;sz=34&amp;hl=en&amp;start=2&amp;um=1&amp;tbnid=2aEj0feyBZUJVM:&amp;tbnh=131&amp;tbnw=131&amp;prev=/images?q=30&amp;hl=en&amp;um=1"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hyperlink" Target="http://images.google.com/imgres?imgurl=http://www.jesus-is-savior.com/False%20Religions/Wicca%20&amp;%20Witchcraft/peace_4.jpg&amp;imgrefurl=http://babylonzombie.blogspot.com/2008/07/horrific-satanist-music-cause-of-rapid.html&amp;usg=__apSOH7NgnO13cDDjEsvLJ1lE5Y0=&amp;h=527&amp;w=576&amp;sz=18&amp;hl=en&amp;start=4&amp;um=1&amp;tbnid=dym1ysQGccR2IM:&amp;tbnh=123&amp;tbnw=134&amp;prev=/images?q=peace&amp;hl=en&amp;um=1" TargetMode="External"/><Relationship Id="rId3" Type="http://schemas.openxmlformats.org/officeDocument/2006/relationships/image" Target="../media/image24.jpeg"/><Relationship Id="rId7" Type="http://schemas.openxmlformats.org/officeDocument/2006/relationships/image" Target="../media/image26.jpeg"/><Relationship Id="rId2" Type="http://schemas.openxmlformats.org/officeDocument/2006/relationships/hyperlink" Target="http://images.google.com/imgres?imgurl=http://www.thewip.net/contributors/peace-sign.jpg&amp;imgrefurl=http://www.thewip.net/contributors/politics/&amp;usg=__FMu0sJf_n-0Uz6O8PSmcvzQxHCE=&amp;h=293&amp;w=300&amp;sz=15&amp;hl=en&amp;start=3&amp;um=1&amp;tbnid=qDhGIMRzZZlO8M:&amp;tbnh=113&amp;tbnw=116&amp;prev=/images?q=peace&amp;hl=en&amp;um=1" TargetMode="External"/><Relationship Id="rId1" Type="http://schemas.openxmlformats.org/officeDocument/2006/relationships/slideLayout" Target="../slideLayouts/slideLayout1.xml"/><Relationship Id="rId6" Type="http://schemas.openxmlformats.org/officeDocument/2006/relationships/hyperlink" Target="http://images.google.com/imgres?imgurl=http://i146.photobucket.com/albums/r275/salut_photo/peace%20and%20love/peace.jpg&amp;imgrefurl=http://www.myspace.com/rosaparkslives&amp;usg=__vXAUCXZoDIrWPDsa7MYv5f35lHI=&amp;h=425&amp;w=301&amp;sz=59&amp;hl=en&amp;start=5&amp;um=1&amp;tbnid=aupIbyEMl0WVzM:&amp;tbnh=126&amp;tbnw=89&amp;prev=/images?q=peace&amp;hl=en&amp;um=1" TargetMode="External"/><Relationship Id="rId11" Type="http://schemas.openxmlformats.org/officeDocument/2006/relationships/image" Target="../media/image28.jpeg"/><Relationship Id="rId5" Type="http://schemas.openxmlformats.org/officeDocument/2006/relationships/image" Target="../media/image25.jpeg"/><Relationship Id="rId10" Type="http://schemas.openxmlformats.org/officeDocument/2006/relationships/hyperlink" Target="http://images.google.com/imgres?imgurl=http://www.isrealli.org/wp-content/uploads/peace.jpg&amp;imgrefurl=http://www.isrealli.org/an-entrepreneurial-path-to-peace/&amp;usg=__Z2Ch1X48-yUGLAST_9bmmSHDe7E=&amp;h=470&amp;w=363&amp;sz=77&amp;hl=en&amp;start=1&amp;um=1&amp;tbnid=OHMGTTJaFRUYcM:&amp;tbnh=129&amp;tbnw=100&amp;prev=/images?q=peace&amp;hl=en&amp;um=1" TargetMode="External"/><Relationship Id="rId4" Type="http://schemas.openxmlformats.org/officeDocument/2006/relationships/hyperlink" Target="http://images.google.com/imgres?imgurl=http://tullowparish.org/images/images/Dove.png&amp;imgrefurl=http://tullowparish.org/Notice%20Board.htm&amp;usg=__5co2lV1WthWdKBA5is50WrRwZX4=&amp;h=390&amp;w=317&amp;sz=28&amp;hl=en&amp;start=14&amp;um=1&amp;tbnid=wpvsaVmA83iFCM:&amp;tbnh=123&amp;tbnw=100&amp;prev=/images?q=dove&amp;hl=en&amp;um=1" TargetMode="External"/><Relationship Id="rId9" Type="http://schemas.openxmlformats.org/officeDocument/2006/relationships/image" Target="../media/image27.jpeg"/></Relationships>
</file>

<file path=ppt/slides/_rels/slide1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hyperlink" Target="http://images.google.com/imgres?imgurl=http://buyfitnessonline.com/osc/images/EVERLAST_Youth_Boxing%20Gloves_9oz_EL3003.jpg&amp;imgrefurl=http://www.iguanabio.com/elan-poed-at-media-gloves-coming-off/&amp;usg=__yQfqQDD3rtrFpxUV-5crH-U_iKs=&amp;h=500&amp;w=500&amp;sz=50&amp;hl=en&amp;start=7&amp;um=1&amp;tbnid=ifourwl6JbaKmM:&amp;tbnh=130&amp;tbnw=130&amp;prev=/images?q=boxing+gloves&amp;hl=en&amp;sa=N&amp;um=1"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2EwaFkPMdlY"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hyperlink" Target="http://images.google.com/imgres?imgurl=http://www.nbbd.com/godo/history/NBCBook/Swan.gif&amp;imgrefurl=http://www.nbbd.com/godo/history/NBCBook/index.html&amp;usg=__dAfN_ogZPsIpmqgdAETQhJE-3p8=&amp;h=334&amp;w=576&amp;sz=98&amp;hl=en&amp;start=4&amp;um=1&amp;tbnid=oGrZrM9uXj7plM:&amp;tbnh=78&amp;tbnw=134&amp;prev=/images?q=paddle-wheel+steamboat&amp;hl=en&amp;sa=N&amp;um=1"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hyperlink" Target="http://images.google.com/imgres?imgurl=http://www.drinktap.org/consumerdnn/Portals/0/Tap%20Water%20Logos%20Final%20v2.jpg&amp;imgrefurl=http://www.drinktap.org/consumerdnn/LinkClick.aspx?link=74&amp;tabid=57&amp;mid=591&amp;usg=__bfG7NjoXlVUqNLtYZUBlYDgRtWU=&amp;h=567&amp;w=1011&amp;sz=129&amp;hl=en&amp;start=13&amp;um=1&amp;tbnid=sBiXVfzPc4SpBM:&amp;tbnh=84&amp;tbnw=150&amp;prev=/images?q=Water&amp;hl=en&amp;um=1"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hyperlink" Target="http://images.google.com/imgres?imgurl=http://weblogs.cltv.com/news/local/chicago/the%20great%20depression%202.gif&amp;imgrefurl=http://weblogs.cltv.com/news/local/chicago/2008/10/the_great_depression_part_2.html&amp;usg=__P9oC5NV3_YexyAUrZcNVNGm_-qo=&amp;h=600&amp;w=462&amp;sz=86&amp;hl=en&amp;start=1&amp;um=1&amp;tbnid=n03tabXlIafnZM:&amp;tbnh=135&amp;tbnw=104&amp;prev=/images?q=great+depression&amp;hl=en&amp;sa=N&amp;um=1"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hyperlink" Target="http://en.wikipedia.org/wiki/File:Marche_sel.jpg"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images.google.com/imgres?imgurl=http://robotronik.files.wordpress.com/2007/10/atomic_bomb_explosion_2.jpg&amp;imgrefurl=http://seventhsenseblog.blogspot.com/&amp;usg=__iYcBccExgwxCI-qwFWD-vr4XLUM=&amp;h=332&amp;w=415&amp;sz=138&amp;hl=en&amp;start=4&amp;um=1&amp;tbnid=FCvpUlAQ5kJKKM:&amp;tbnh=100&amp;tbnw=125&amp;prev=/images?q=Atomic+Bombing+of+Japan&amp;hl=en&amp;sa=N&amp;um=1"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images.google.com/imgres?imgurl=http://targettheory.files.wordpress.com/2009/03/tiananmen-square.jpg&amp;imgrefurl=http://targettheory.wordpress.com/&amp;usg=__yeN5ValZ-M1PEGPUeFls5cx2UmY=&amp;h=332&amp;w=512&amp;sz=32&amp;hl=en&amp;start=2&amp;um=1&amp;tbnid=nqCif6i4y_JelM:&amp;tbnh=85&amp;tbnw=131&amp;prev=/images?q=Tiananmen+Square&amp;hl=en&amp;um=1"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hyperlink" Target="http://images.google.com/imgres?imgurl=http://www.hellomynameisscott.com/photos/thatguy.cover.jpg&amp;imgrefurl=http://www.hellomynameisscott.com/default.aspx?SiteArea=mediaroom&amp;usg=__RbiQxhraNdVpjTgSGuv9iDAlj4I=&amp;h=1550&amp;w=1000&amp;sz=494&amp;hl=en&amp;start=1&amp;um=1&amp;tbnid=c9-GqdtMtkaZfM:&amp;tbnh=150&amp;tbnw=97&amp;prev=/images?q=That+Guy&amp;hl=en&amp;sa=N&amp;um=1"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hyperlink" Target="http://images.google.com/imgres?imgurl=http://joeanderson.co.uk/blog/wp-content/uploads/2007/08/mountaindew.PNG&amp;imgrefurl=http://rfpoftheday.wordpress.com/2008/05/31/picabo-street/&amp;usg=__AZMpnrfB9K47BiccQjA58QXsjZs=&amp;h=253&amp;w=362&amp;sz=37&amp;hl=en&amp;start=9&amp;um=1&amp;tbnid=2BZ0KgD-xqVrZM:&amp;tbnh=85&amp;tbnw=121&amp;prev=/images?q=Mountain+Dew&amp;hl=en&amp;um=1"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hyperlink" Target="http://images.google.com/imgres?imgurl=http://www.solarnavigator.net/history/explorers_history/adolf_hitler_portrait.jpg&amp;imgrefurl=http://www.solarnavigator.net/history/adolf_hitler.htm&amp;usg=__R1gSkIn1H9QX6tThaQjhLtpGu1Y=&amp;h=605&amp;w=460&amp;sz=27&amp;hl=en&amp;start=15&amp;um=1&amp;tbnid=-DLP4GbpYTUxDM:&amp;tbnh=135&amp;tbnw=103&amp;prev=/images?q=Adolph+Hitler&amp;hl=en&amp;um=1"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images.google.com/imgres?imgurl=http://mcmannes.files.wordpress.com/2008/08/king-tut-luxor.jpg&amp;imgrefurl=http://mcmannes.wordpress.com/2008/08/06/the-child-of-the-child-king/&amp;usg=__6A2426vr5frlKlIuoDIaP5z62bw=&amp;h=477&amp;w=600&amp;sz=89&amp;hl=en&amp;start=12&amp;um=1&amp;tbnid=y4bqscPi43MApM:&amp;tbnh=107&amp;tbnw=135&amp;prev=/images?q=King+Tut&amp;hl=en&amp;um=1"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www.youtube.com/watch?v=Yu_moia-oVI"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images.google.com/imgres?imgurl=http://www.thepinehillsnews.com/wp/wp-content/uploads/2008/september/UsainBolt.jpg&amp;imgrefurl=http://thepinehillsnews.com/wp/2008/09/12/usain-bolt-to-appear-on-letterman-show-september-24th-2/&amp;usg=__FQKQkD4549VfPq8YIGZ1Cv6qsx8=&amp;h=640&amp;w=460&amp;sz=48&amp;hl=en&amp;start=3&amp;tbnid=9MEMHEEY9NZMEM:&amp;tbnh=137&amp;tbnw=98&amp;prev=/images?q=usain+bolt&amp;gbv=2&amp;hl=en&amp;sa=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ZpUz5zXywhY"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images.google.com/imgres?imgurl=http://soapbox.lafayette.edu/system/files/images/3578_large.jpg&amp;imgrefurl=http://soapbox.lafayette.edu/node/3578&amp;usg=__LyAyCWsYNQSjKi-K5qcY55KtKBQ=&amp;h=285&amp;w=382&amp;sz=35&amp;hl=en&amp;start=2&amp;um=1&amp;tbnid=kMy5lTS44E78rM:&amp;tbnh=92&amp;tbnw=123&amp;prev=/images?q=french+fries&amp;hl=en&amp;sa=G&amp;um=1"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images.google.com/imgres?imgurl=http://www.thegio.net/kazakhstan/american-flag.jpg&amp;imgrefurl=http://www.thegio.net/kazakhstan/blogger/blogger.html&amp;usg=__Vlw231t8QNX-ubKQeq41p0wqfoY=&amp;h=595&amp;w=944&amp;sz=40&amp;hl=en&amp;start=2&amp;um=1&amp;tbnid=foVwQFTbsNLrzM:&amp;tbnh=93&amp;tbnw=148&amp;prev=/images?q=american+flag&amp;hl=en&amp;um=1"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google.com/imgres?imgurl=http://www.travelingislife.com/images/Emin%20Tower%20&amp;%20Mosque.jpg&amp;imgrefurl=http://www.travelingislife.com/News_View.aspx?id=252&amp;usg=__7rMJ1K5WWDzfHsO3ZT_ayUxYgYY=&amp;h=495&amp;w=446&amp;sz=648&amp;hl=en&amp;start=1&amp;um=1&amp;tbnid=8N1AG4daHPsqZM:&amp;tbnh=130&amp;tbnw=117&amp;prev=/images?q=tower+mosque&amp;hl=en&amp;um=1"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normAutofit/>
          </a:bodyPr>
          <a:lstStyle/>
          <a:p>
            <a:r>
              <a:rPr lang="en-US" sz="3600" dirty="0" smtClean="0"/>
              <a:t>SINCE THE WORLD HAS BEEN TURNING</a:t>
            </a:r>
            <a:endParaRPr lang="en-US" sz="3600" dirty="0"/>
          </a:p>
        </p:txBody>
      </p:sp>
      <p:pic>
        <p:nvPicPr>
          <p:cNvPr id="11266" name="Picture 2" descr="http://tbn0.google.com/images?q=tbn:CA08vKk0FhWKkM:http://www.israelnewsagency.com/cherney911terrorism.jpg">
            <a:hlinkClick r:id="rId3"/>
          </p:cNvPr>
          <p:cNvPicPr>
            <a:picLocks noChangeAspect="1" noChangeArrowheads="1"/>
          </p:cNvPicPr>
          <p:nvPr/>
        </p:nvPicPr>
        <p:blipFill>
          <a:blip r:embed="rId4"/>
          <a:srcRect/>
          <a:stretch>
            <a:fillRect/>
          </a:stretch>
        </p:blipFill>
        <p:spPr bwMode="auto">
          <a:xfrm>
            <a:off x="838200" y="2209800"/>
            <a:ext cx="2286000" cy="2637449"/>
          </a:xfrm>
          <a:prstGeom prst="rect">
            <a:avLst/>
          </a:prstGeom>
          <a:noFill/>
        </p:spPr>
      </p:pic>
      <p:pic>
        <p:nvPicPr>
          <p:cNvPr id="11268" name="Picture 4" descr="http://tbn1.google.com/images?q=tbn:y46pbIDbE1_wZM:http://www.flatrock.org.nz/topics/history/assets/lusitania_7_may_1915.jpg">
            <a:hlinkClick r:id="rId5"/>
          </p:cNvPr>
          <p:cNvPicPr>
            <a:picLocks noChangeAspect="1" noChangeArrowheads="1"/>
          </p:cNvPicPr>
          <p:nvPr/>
        </p:nvPicPr>
        <p:blipFill>
          <a:blip r:embed="rId6"/>
          <a:srcRect/>
          <a:stretch>
            <a:fillRect/>
          </a:stretch>
        </p:blipFill>
        <p:spPr bwMode="auto">
          <a:xfrm>
            <a:off x="2362200" y="3276600"/>
            <a:ext cx="2348865" cy="1714500"/>
          </a:xfrm>
          <a:prstGeom prst="rect">
            <a:avLst/>
          </a:prstGeom>
          <a:noFill/>
        </p:spPr>
      </p:pic>
      <p:pic>
        <p:nvPicPr>
          <p:cNvPr id="11270" name="Picture 6" descr="http://tbn2.google.com/images?q=tbn:OBnOk2fhP8uvoM:http://www.pinetreeweb.com/waterloo-charge.jpg">
            <a:hlinkClick r:id="rId7"/>
          </p:cNvPr>
          <p:cNvPicPr>
            <a:picLocks noChangeAspect="1" noChangeArrowheads="1"/>
          </p:cNvPicPr>
          <p:nvPr/>
        </p:nvPicPr>
        <p:blipFill>
          <a:blip r:embed="rId8"/>
          <a:srcRect/>
          <a:stretch>
            <a:fillRect/>
          </a:stretch>
        </p:blipFill>
        <p:spPr bwMode="auto">
          <a:xfrm>
            <a:off x="0" y="4800600"/>
            <a:ext cx="2792362" cy="2057401"/>
          </a:xfrm>
          <a:prstGeom prst="rect">
            <a:avLst/>
          </a:prstGeom>
          <a:noFill/>
        </p:spPr>
      </p:pic>
      <p:pic>
        <p:nvPicPr>
          <p:cNvPr id="11272" name="Picture 8" descr="http://tbn3.google.com/images?q=tbn:3hV_0wsO3KV3bM:http://www.classbrain.com/artteenst/uploads/cuban-missiles.jpg">
            <a:hlinkClick r:id="rId9"/>
          </p:cNvPr>
          <p:cNvPicPr>
            <a:picLocks noChangeAspect="1" noChangeArrowheads="1"/>
          </p:cNvPicPr>
          <p:nvPr/>
        </p:nvPicPr>
        <p:blipFill>
          <a:blip r:embed="rId10"/>
          <a:srcRect/>
          <a:stretch>
            <a:fillRect/>
          </a:stretch>
        </p:blipFill>
        <p:spPr bwMode="auto">
          <a:xfrm>
            <a:off x="6553200" y="4226398"/>
            <a:ext cx="2590800" cy="2631602"/>
          </a:xfrm>
          <a:prstGeom prst="rect">
            <a:avLst/>
          </a:prstGeom>
          <a:noFill/>
        </p:spPr>
      </p:pic>
      <p:pic>
        <p:nvPicPr>
          <p:cNvPr id="11276" name="Picture 12" descr="http://tbn2.google.com/images?q=tbn:2laynQhqBnhn2M:http://themasterstable.files.wordpress.com/2008/10/christopher-columbus.jpg">
            <a:hlinkClick r:id="rId11"/>
          </p:cNvPr>
          <p:cNvPicPr>
            <a:picLocks noChangeAspect="1" noChangeArrowheads="1"/>
          </p:cNvPicPr>
          <p:nvPr/>
        </p:nvPicPr>
        <p:blipFill>
          <a:blip r:embed="rId12"/>
          <a:srcRect/>
          <a:stretch>
            <a:fillRect/>
          </a:stretch>
        </p:blipFill>
        <p:spPr bwMode="auto">
          <a:xfrm>
            <a:off x="6879566" y="1676400"/>
            <a:ext cx="2264434" cy="2000250"/>
          </a:xfrm>
          <a:prstGeom prst="rect">
            <a:avLst/>
          </a:prstGeom>
          <a:noFill/>
        </p:spPr>
      </p:pic>
      <p:pic>
        <p:nvPicPr>
          <p:cNvPr id="11278" name="Picture 14" descr="http://tbn2.google.com/images?q=tbn:fEJaeLeWtNEkfM:http://www.desitin.no/images/JuliusCaesar.jpg">
            <a:hlinkClick r:id="rId13"/>
          </p:cNvPr>
          <p:cNvPicPr>
            <a:picLocks noChangeAspect="1" noChangeArrowheads="1"/>
          </p:cNvPicPr>
          <p:nvPr/>
        </p:nvPicPr>
        <p:blipFill>
          <a:blip r:embed="rId14"/>
          <a:srcRect/>
          <a:stretch>
            <a:fillRect/>
          </a:stretch>
        </p:blipFill>
        <p:spPr bwMode="auto">
          <a:xfrm>
            <a:off x="4495799" y="3581400"/>
            <a:ext cx="2057691" cy="2695575"/>
          </a:xfrm>
          <a:prstGeom prst="rect">
            <a:avLst/>
          </a:prstGeom>
          <a:noFill/>
        </p:spPr>
      </p:pic>
      <p:pic>
        <p:nvPicPr>
          <p:cNvPr id="11280" name="Picture 16" descr="http://tbn1.google.com/images?q=tbn:la15cyq_dSKyQM:http://www.hrmm.org/diglib/fulton/stanton012s.jpg">
            <a:hlinkClick r:id="rId15"/>
          </p:cNvPr>
          <p:cNvPicPr>
            <a:picLocks noChangeAspect="1" noChangeArrowheads="1"/>
          </p:cNvPicPr>
          <p:nvPr/>
        </p:nvPicPr>
        <p:blipFill>
          <a:blip r:embed="rId16"/>
          <a:srcRect/>
          <a:stretch>
            <a:fillRect/>
          </a:stretch>
        </p:blipFill>
        <p:spPr bwMode="auto">
          <a:xfrm>
            <a:off x="2667000" y="4771388"/>
            <a:ext cx="2657475" cy="2086612"/>
          </a:xfrm>
          <a:prstGeom prst="rect">
            <a:avLst/>
          </a:prstGeom>
          <a:noFill/>
        </p:spPr>
      </p:pic>
      <p:pic>
        <p:nvPicPr>
          <p:cNvPr id="11282" name="Picture 18" descr="http://tbn0.google.com/images?q=tbn:8N1AG4daHPsqZM:http://www.travelingislife.com/images/Emin%2520Tower%2520%26%2520Mosque.jpg">
            <a:hlinkClick r:id="rId17"/>
          </p:cNvPr>
          <p:cNvPicPr>
            <a:picLocks noChangeAspect="1" noChangeArrowheads="1"/>
          </p:cNvPicPr>
          <p:nvPr/>
        </p:nvPicPr>
        <p:blipFill>
          <a:blip r:embed="rId18"/>
          <a:srcRect/>
          <a:stretch>
            <a:fillRect/>
          </a:stretch>
        </p:blipFill>
        <p:spPr bwMode="auto">
          <a:xfrm>
            <a:off x="5257800" y="5503333"/>
            <a:ext cx="1295400" cy="1354667"/>
          </a:xfrm>
          <a:prstGeom prst="rect">
            <a:avLst/>
          </a:prstGeom>
          <a:noFill/>
        </p:spPr>
      </p:pic>
      <p:pic>
        <p:nvPicPr>
          <p:cNvPr id="11284" name="Picture 20" descr="http://tbn0.google.com/images?q=tbn:Ksk0MLEnMdOfDM:http://parishofwalthamstow.files.wordpress.com/2008/04/church_of_england_logo.jpg">
            <a:hlinkClick r:id="rId19"/>
          </p:cNvPr>
          <p:cNvPicPr>
            <a:picLocks noChangeAspect="1" noChangeArrowheads="1"/>
          </p:cNvPicPr>
          <p:nvPr/>
        </p:nvPicPr>
        <p:blipFill>
          <a:blip r:embed="rId20"/>
          <a:srcRect/>
          <a:stretch>
            <a:fillRect/>
          </a:stretch>
        </p:blipFill>
        <p:spPr bwMode="auto">
          <a:xfrm>
            <a:off x="0" y="2945887"/>
            <a:ext cx="1295400" cy="1854713"/>
          </a:xfrm>
          <a:prstGeom prst="rect">
            <a:avLst/>
          </a:prstGeom>
          <a:noFill/>
        </p:spPr>
      </p:pic>
      <p:pic>
        <p:nvPicPr>
          <p:cNvPr id="11286" name="Picture 22" descr="http://tbn2.google.com/images?q=tbn:e1kike4uG42taM:http://www.foxnews.com/photoessay/photoessay_2581_images/1104071125_M_tut7_skull2.jpg">
            <a:hlinkClick r:id="rId21"/>
          </p:cNvPr>
          <p:cNvPicPr>
            <a:picLocks noChangeAspect="1" noChangeArrowheads="1"/>
          </p:cNvPicPr>
          <p:nvPr/>
        </p:nvPicPr>
        <p:blipFill>
          <a:blip r:embed="rId22"/>
          <a:srcRect/>
          <a:stretch>
            <a:fillRect/>
          </a:stretch>
        </p:blipFill>
        <p:spPr bwMode="auto">
          <a:xfrm>
            <a:off x="6553201" y="3657600"/>
            <a:ext cx="2590800" cy="1781176"/>
          </a:xfrm>
          <a:prstGeom prst="rect">
            <a:avLst/>
          </a:prstGeom>
          <a:noFill/>
        </p:spPr>
      </p:pic>
      <p:pic>
        <p:nvPicPr>
          <p:cNvPr id="11288" name="Picture 24" descr="http://tbn2.google.com/images?q=tbn:oY96J2gw14llEM:http://www.uwmc.uwc.edu/csepa/mhall/IGS/Plagues/PIA/Images/bruegheldeath.jpg">
            <a:hlinkClick r:id="rId23"/>
          </p:cNvPr>
          <p:cNvPicPr>
            <a:picLocks noChangeAspect="1" noChangeArrowheads="1"/>
          </p:cNvPicPr>
          <p:nvPr/>
        </p:nvPicPr>
        <p:blipFill>
          <a:blip r:embed="rId24"/>
          <a:srcRect/>
          <a:stretch>
            <a:fillRect/>
          </a:stretch>
        </p:blipFill>
        <p:spPr bwMode="auto">
          <a:xfrm>
            <a:off x="4495800" y="2057400"/>
            <a:ext cx="2362200" cy="1763421"/>
          </a:xfrm>
          <a:prstGeom prst="rect">
            <a:avLst/>
          </a:prstGeom>
          <a:noFill/>
        </p:spPr>
      </p:pic>
      <p:pic>
        <p:nvPicPr>
          <p:cNvPr id="11290" name="Picture 26" descr="http://tbn0.google.com/images?q=tbn:0aostB66cOGSRM:http://homepages.paradise.net.nz/mcnelly/vb/ammendments/images/nine_y1.jpg">
            <a:hlinkClick r:id="rId25"/>
          </p:cNvPr>
          <p:cNvPicPr>
            <a:picLocks noChangeAspect="1" noChangeArrowheads="1"/>
          </p:cNvPicPr>
          <p:nvPr/>
        </p:nvPicPr>
        <p:blipFill>
          <a:blip r:embed="rId26"/>
          <a:srcRect/>
          <a:stretch>
            <a:fillRect/>
          </a:stretch>
        </p:blipFill>
        <p:spPr bwMode="auto">
          <a:xfrm>
            <a:off x="-1" y="1295400"/>
            <a:ext cx="1964531" cy="1676401"/>
          </a:xfrm>
          <a:prstGeom prst="rect">
            <a:avLst/>
          </a:prstGeom>
          <a:noFill/>
        </p:spPr>
      </p:pic>
      <p:pic>
        <p:nvPicPr>
          <p:cNvPr id="11292" name="Picture 28" descr="http://tbn1.google.com/images?q=tbn:FCvpUlAQ5kJKKM:http://encefalus.com/wp-content/uploads/2008/07/atomic_bomb_explosion.jpg">
            <a:hlinkClick r:id="rId27"/>
          </p:cNvPr>
          <p:cNvPicPr>
            <a:picLocks noChangeAspect="1" noChangeArrowheads="1"/>
          </p:cNvPicPr>
          <p:nvPr/>
        </p:nvPicPr>
        <p:blipFill>
          <a:blip r:embed="rId28"/>
          <a:srcRect/>
          <a:stretch>
            <a:fillRect/>
          </a:stretch>
        </p:blipFill>
        <p:spPr bwMode="auto">
          <a:xfrm>
            <a:off x="1905000" y="1295400"/>
            <a:ext cx="2476500" cy="1981200"/>
          </a:xfrm>
          <a:prstGeom prst="rect">
            <a:avLst/>
          </a:prstGeom>
          <a:noFill/>
        </p:spPr>
      </p:pic>
      <p:pic>
        <p:nvPicPr>
          <p:cNvPr id="11294" name="Picture 30" descr="http://tbn2.google.com/images?q=tbn:fKrW9EFSFp38kM:http://www.solarnavigator.net/inventors/inventor_images/alexander_graham_bell_1876_speaking_into_telephone.jpg">
            <a:hlinkClick r:id="rId29"/>
          </p:cNvPr>
          <p:cNvPicPr>
            <a:picLocks noChangeAspect="1" noChangeArrowheads="1"/>
          </p:cNvPicPr>
          <p:nvPr/>
        </p:nvPicPr>
        <p:blipFill>
          <a:blip r:embed="rId30"/>
          <a:srcRect/>
          <a:stretch>
            <a:fillRect/>
          </a:stretch>
        </p:blipFill>
        <p:spPr bwMode="auto">
          <a:xfrm>
            <a:off x="3657600" y="1295400"/>
            <a:ext cx="2341824" cy="2009776"/>
          </a:xfrm>
          <a:prstGeom prst="rect">
            <a:avLst/>
          </a:prstGeom>
          <a:noFill/>
        </p:spPr>
      </p:pic>
      <p:pic>
        <p:nvPicPr>
          <p:cNvPr id="11296" name="Picture 32" descr="http://tbn0.google.com/images?q=tbn:DENYCLA9114yKM:http://www.historytalking.com/images/pix300/dandimarch.jpg">
            <a:hlinkClick r:id="rId31"/>
          </p:cNvPr>
          <p:cNvPicPr>
            <a:picLocks noChangeAspect="1" noChangeArrowheads="1"/>
          </p:cNvPicPr>
          <p:nvPr/>
        </p:nvPicPr>
        <p:blipFill>
          <a:blip r:embed="rId32"/>
          <a:srcRect/>
          <a:stretch>
            <a:fillRect/>
          </a:stretch>
        </p:blipFill>
        <p:spPr bwMode="auto">
          <a:xfrm>
            <a:off x="5943600" y="1295400"/>
            <a:ext cx="2181098" cy="1447800"/>
          </a:xfrm>
          <a:prstGeom prst="rect">
            <a:avLst/>
          </a:prstGeom>
          <a:noFill/>
        </p:spPr>
      </p:pic>
      <p:pic>
        <p:nvPicPr>
          <p:cNvPr id="11298" name="Picture 34" descr="http://tbn2.google.com/images?q=tbn:nqCif6i4y_JelM:http://targettheory.files.wordpress.com/2009/03/tiananmen-square.jpg">
            <a:hlinkClick r:id="rId33"/>
          </p:cNvPr>
          <p:cNvPicPr>
            <a:picLocks noChangeAspect="1" noChangeArrowheads="1"/>
          </p:cNvPicPr>
          <p:nvPr/>
        </p:nvPicPr>
        <p:blipFill>
          <a:blip r:embed="rId34"/>
          <a:srcRect/>
          <a:stretch>
            <a:fillRect/>
          </a:stretch>
        </p:blipFill>
        <p:spPr bwMode="auto">
          <a:xfrm>
            <a:off x="7896225" y="1295400"/>
            <a:ext cx="1247775" cy="809626"/>
          </a:xfrm>
          <a:prstGeom prst="rect">
            <a:avLst/>
          </a:prstGeom>
          <a:noFill/>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2400"/>
            <a:ext cx="7772400" cy="1470025"/>
          </a:xfrm>
        </p:spPr>
        <p:txBody>
          <a:bodyPr/>
          <a:lstStyle/>
          <a:p>
            <a:r>
              <a:rPr lang="en-US" dirty="0" smtClean="0"/>
              <a:t>BLACK DEATH</a:t>
            </a:r>
            <a:endParaRPr lang="en-US" dirty="0"/>
          </a:p>
        </p:txBody>
      </p:sp>
      <p:sp>
        <p:nvSpPr>
          <p:cNvPr id="7" name="Subtitle 6"/>
          <p:cNvSpPr>
            <a:spLocks noGrp="1"/>
          </p:cNvSpPr>
          <p:nvPr>
            <p:ph type="subTitle" idx="1"/>
          </p:nvPr>
        </p:nvSpPr>
        <p:spPr>
          <a:xfrm>
            <a:off x="1752600" y="2971800"/>
            <a:ext cx="6400800" cy="2819400"/>
          </a:xfrm>
        </p:spPr>
        <p:txBody>
          <a:bodyPr>
            <a:noAutofit/>
          </a:bodyPr>
          <a:lstStyle/>
          <a:p>
            <a:r>
              <a:rPr lang="en-US" sz="3600" dirty="0" smtClean="0">
                <a:solidFill>
                  <a:schemeClr val="tx1"/>
                </a:solidFill>
              </a:rPr>
              <a:t>In 1347, the Black Death swept through Europe and wiped out half of their population.  This is for sure the most devastating event that has ever hit Europe</a:t>
            </a:r>
            <a:endParaRPr lang="en-US" sz="3600" dirty="0">
              <a:solidFill>
                <a:schemeClr val="tx1"/>
              </a:solidFill>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0000"/>
                </a:solidFill>
              </a:rPr>
              <a:t>FIRST CHURCH OF ENGLAND</a:t>
            </a:r>
            <a:endParaRPr lang="en-US" dirty="0">
              <a:solidFill>
                <a:srgbClr val="FF0000"/>
              </a:solidFill>
            </a:endParaRPr>
          </a:p>
        </p:txBody>
      </p:sp>
      <p:sp>
        <p:nvSpPr>
          <p:cNvPr id="5" name="Subtitle 4"/>
          <p:cNvSpPr>
            <a:spLocks noGrp="1"/>
          </p:cNvSpPr>
          <p:nvPr>
            <p:ph type="subTitle" idx="4294967295"/>
          </p:nvPr>
        </p:nvSpPr>
        <p:spPr>
          <a:xfrm>
            <a:off x="1447800" y="2895600"/>
            <a:ext cx="6400800" cy="3124200"/>
          </a:xfrm>
        </p:spPr>
        <p:txBody>
          <a:bodyPr>
            <a:normAutofit fontScale="85000" lnSpcReduction="10000"/>
          </a:bodyPr>
          <a:lstStyle/>
          <a:p>
            <a:pPr algn="ctr">
              <a:buNone/>
            </a:pPr>
            <a:r>
              <a:rPr lang="en-US" dirty="0" smtClean="0">
                <a:solidFill>
                  <a:srgbClr val="FF0000"/>
                </a:solidFill>
              </a:rPr>
              <a:t>    Henry VIII was a significant figure in the history of the English monarchy. Although in the great part of his reign he brutally suppressed the Protestant reformation of the church. Although some claim he became a Protestant on his death-bed, he advocated Catholic ceremony and doctrine throughout his life</a:t>
            </a:r>
            <a:endParaRPr lang="en-US" dirty="0">
              <a:solidFill>
                <a:srgbClr val="FF0000"/>
              </a:solidFill>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457200"/>
            <a:ext cx="7772400" cy="1470025"/>
          </a:xfrm>
        </p:spPr>
        <p:txBody>
          <a:bodyPr>
            <a:noAutofit/>
          </a:bodyPr>
          <a:lstStyle/>
          <a:p>
            <a:r>
              <a:rPr lang="en-US" sz="2400" dirty="0" smtClean="0">
                <a:solidFill>
                  <a:schemeClr val="accent1"/>
                </a:solidFill>
              </a:rPr>
              <a:t>NO, NINA, PINTA, AND SANTA MARIA WERE NOT CHRISTOPHER COLUMBUS’ GIRLFRIENDS</a:t>
            </a:r>
            <a:endParaRPr lang="en-US" sz="2400" dirty="0">
              <a:solidFill>
                <a:schemeClr val="accent1"/>
              </a:solidFill>
            </a:endParaRPr>
          </a:p>
        </p:txBody>
      </p:sp>
      <p:sp>
        <p:nvSpPr>
          <p:cNvPr id="5" name="Subtitle 4"/>
          <p:cNvSpPr>
            <a:spLocks noGrp="1"/>
          </p:cNvSpPr>
          <p:nvPr>
            <p:ph type="subTitle" idx="1"/>
          </p:nvPr>
        </p:nvSpPr>
        <p:spPr>
          <a:xfrm>
            <a:off x="1371600" y="4876800"/>
            <a:ext cx="6400800" cy="1752600"/>
          </a:xfrm>
        </p:spPr>
        <p:txBody>
          <a:bodyPr/>
          <a:lstStyle/>
          <a:p>
            <a:r>
              <a:rPr lang="en-US" dirty="0" smtClean="0">
                <a:solidFill>
                  <a:schemeClr val="accent1"/>
                </a:solidFill>
              </a:rPr>
              <a:t>In 1492, Christopher Columbus sailed the not yet known seven seas to discover America.  </a:t>
            </a:r>
            <a:endParaRPr lang="en-US" dirty="0">
              <a:solidFill>
                <a:schemeClr val="accent1"/>
              </a:solidFill>
            </a:endParaRPr>
          </a:p>
        </p:txBody>
      </p:sp>
      <p:pic>
        <p:nvPicPr>
          <p:cNvPr id="1026" name="Picture 2" descr="http://tbn3.google.com/images?q=tbn:XEVXdTPHwnD7hM:http://www.solarnavigator.net/history/explorers_history/santa_maria_pinta_nina.jpg">
            <a:hlinkClick r:id="rId2"/>
          </p:cNvPr>
          <p:cNvPicPr>
            <a:picLocks noChangeAspect="1" noChangeArrowheads="1"/>
          </p:cNvPicPr>
          <p:nvPr/>
        </p:nvPicPr>
        <p:blipFill>
          <a:blip r:embed="rId3"/>
          <a:srcRect/>
          <a:stretch>
            <a:fillRect/>
          </a:stretch>
        </p:blipFill>
        <p:spPr bwMode="auto">
          <a:xfrm>
            <a:off x="2819400" y="1981200"/>
            <a:ext cx="3203940" cy="2438400"/>
          </a:xfrm>
          <a:prstGeom prst="rect">
            <a:avLst/>
          </a:prstGeom>
          <a:noFill/>
        </p:spPr>
      </p:pic>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04800"/>
            <a:ext cx="7772400" cy="1470025"/>
          </a:xfrm>
        </p:spPr>
        <p:txBody>
          <a:bodyPr/>
          <a:lstStyle/>
          <a:p>
            <a:r>
              <a:rPr lang="en-US" dirty="0" smtClean="0"/>
              <a:t>THIRTY YEARS WAR</a:t>
            </a:r>
            <a:endParaRPr lang="en-US" dirty="0"/>
          </a:p>
        </p:txBody>
      </p:sp>
      <p:sp>
        <p:nvSpPr>
          <p:cNvPr id="5" name="Subtitle 4"/>
          <p:cNvSpPr>
            <a:spLocks noGrp="1"/>
          </p:cNvSpPr>
          <p:nvPr>
            <p:ph type="subTitle" idx="1"/>
          </p:nvPr>
        </p:nvSpPr>
        <p:spPr>
          <a:xfrm>
            <a:off x="1371600" y="4800600"/>
            <a:ext cx="6400800" cy="1752600"/>
          </a:xfrm>
        </p:spPr>
        <p:txBody>
          <a:bodyPr>
            <a:normAutofit/>
          </a:bodyPr>
          <a:lstStyle/>
          <a:p>
            <a:r>
              <a:rPr lang="en-US" dirty="0" smtClean="0">
                <a:solidFill>
                  <a:schemeClr val="tx1"/>
                </a:solidFill>
              </a:rPr>
              <a:t>The Thirty Years War began in Germany in 1618.  Although not sure how  long it lasted.</a:t>
            </a:r>
            <a:endParaRPr lang="en-US" dirty="0">
              <a:solidFill>
                <a:schemeClr val="tx1"/>
              </a:solidFill>
            </a:endParaRPr>
          </a:p>
        </p:txBody>
      </p:sp>
      <p:pic>
        <p:nvPicPr>
          <p:cNvPr id="20482" name="Picture 2" descr="http://tbn3.google.com/images?q=tbn:2aEj0feyBZUJVM:http://30boxes.com/external/img/fluid_30b.png">
            <a:hlinkClick r:id="rId2"/>
          </p:cNvPr>
          <p:cNvPicPr>
            <a:picLocks noChangeAspect="1" noChangeArrowheads="1"/>
          </p:cNvPicPr>
          <p:nvPr/>
        </p:nvPicPr>
        <p:blipFill>
          <a:blip r:embed="rId3"/>
          <a:srcRect/>
          <a:stretch>
            <a:fillRect/>
          </a:stretch>
        </p:blipFill>
        <p:spPr bwMode="auto">
          <a:xfrm>
            <a:off x="3581400" y="1981200"/>
            <a:ext cx="2057400" cy="2057400"/>
          </a:xfrm>
          <a:prstGeom prst="rect">
            <a:avLst/>
          </a:prstGeom>
          <a:noFill/>
        </p:spPr>
      </p:pic>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
            <a:ext cx="7772400" cy="1470025"/>
          </a:xfrm>
        </p:spPr>
        <p:txBody>
          <a:bodyPr>
            <a:normAutofit/>
          </a:bodyPr>
          <a:lstStyle/>
          <a:p>
            <a:r>
              <a:rPr lang="en-US" sz="3600" dirty="0" smtClean="0">
                <a:solidFill>
                  <a:srgbClr val="00B050"/>
                </a:solidFill>
              </a:rPr>
              <a:t>TOKUGAWA  (FINGERKUGAWA)</a:t>
            </a:r>
            <a:endParaRPr lang="en-US" sz="3600" dirty="0">
              <a:solidFill>
                <a:srgbClr val="00B050"/>
              </a:solidFill>
            </a:endParaRPr>
          </a:p>
        </p:txBody>
      </p:sp>
      <p:sp>
        <p:nvSpPr>
          <p:cNvPr id="5" name="Subtitle 4"/>
          <p:cNvSpPr>
            <a:spLocks noGrp="1"/>
          </p:cNvSpPr>
          <p:nvPr>
            <p:ph type="subTitle" idx="1"/>
          </p:nvPr>
        </p:nvSpPr>
        <p:spPr>
          <a:xfrm>
            <a:off x="1371600" y="4876800"/>
            <a:ext cx="6400800" cy="1752600"/>
          </a:xfrm>
        </p:spPr>
        <p:txBody>
          <a:bodyPr>
            <a:normAutofit/>
          </a:bodyPr>
          <a:lstStyle/>
          <a:p>
            <a:r>
              <a:rPr lang="en-US" dirty="0" smtClean="0">
                <a:solidFill>
                  <a:srgbClr val="00B050"/>
                </a:solidFill>
              </a:rPr>
              <a:t>In Japan, Tokugawa’s rule in Japan began.  This began the era of the “Great Peace”</a:t>
            </a:r>
            <a:endParaRPr lang="en-US" dirty="0">
              <a:solidFill>
                <a:srgbClr val="00B050"/>
              </a:solidFill>
            </a:endParaRPr>
          </a:p>
        </p:txBody>
      </p:sp>
      <p:pic>
        <p:nvPicPr>
          <p:cNvPr id="21506" name="Picture 2" descr="http://tbn2.google.com/images?q=tbn:qDhGIMRzZZlO8M:http://www.thewip.net/contributors/peace-sign.jpg">
            <a:hlinkClick r:id="rId2"/>
          </p:cNvPr>
          <p:cNvPicPr>
            <a:picLocks noChangeAspect="1" noChangeArrowheads="1"/>
          </p:cNvPicPr>
          <p:nvPr/>
        </p:nvPicPr>
        <p:blipFill>
          <a:blip r:embed="rId3"/>
          <a:srcRect/>
          <a:stretch>
            <a:fillRect/>
          </a:stretch>
        </p:blipFill>
        <p:spPr bwMode="auto">
          <a:xfrm>
            <a:off x="0" y="5781674"/>
            <a:ext cx="1104900" cy="1076326"/>
          </a:xfrm>
          <a:prstGeom prst="rect">
            <a:avLst/>
          </a:prstGeom>
          <a:noFill/>
        </p:spPr>
      </p:pic>
      <p:pic>
        <p:nvPicPr>
          <p:cNvPr id="21508" name="Picture 4" descr="http://tbn0.google.com/images?q=tbn:wpvsaVmA83iFCM:http://tullowparish.org/images/images/Dove.png">
            <a:hlinkClick r:id="rId4"/>
          </p:cNvPr>
          <p:cNvPicPr>
            <a:picLocks noChangeAspect="1" noChangeArrowheads="1"/>
          </p:cNvPicPr>
          <p:nvPr/>
        </p:nvPicPr>
        <p:blipFill>
          <a:blip r:embed="rId5"/>
          <a:srcRect/>
          <a:stretch>
            <a:fillRect/>
          </a:stretch>
        </p:blipFill>
        <p:spPr bwMode="auto">
          <a:xfrm>
            <a:off x="3048000" y="1447800"/>
            <a:ext cx="3200400" cy="2994025"/>
          </a:xfrm>
          <a:prstGeom prst="rect">
            <a:avLst/>
          </a:prstGeom>
          <a:noFill/>
        </p:spPr>
      </p:pic>
      <p:pic>
        <p:nvPicPr>
          <p:cNvPr id="21510" name="Picture 6" descr="http://tbn0.google.com/images?q=tbn:aupIbyEMl0WVzM:http://i146.photobucket.com/albums/r275/salut_photo/peace%2520and%2520love/peace.jpg">
            <a:hlinkClick r:id="rId6"/>
          </p:cNvPr>
          <p:cNvPicPr>
            <a:picLocks noChangeAspect="1" noChangeArrowheads="1"/>
          </p:cNvPicPr>
          <p:nvPr/>
        </p:nvPicPr>
        <p:blipFill>
          <a:blip r:embed="rId7"/>
          <a:srcRect/>
          <a:stretch>
            <a:fillRect/>
          </a:stretch>
        </p:blipFill>
        <p:spPr bwMode="auto">
          <a:xfrm>
            <a:off x="7467600" y="2057400"/>
            <a:ext cx="1345595" cy="1905000"/>
          </a:xfrm>
          <a:prstGeom prst="rect">
            <a:avLst/>
          </a:prstGeom>
          <a:noFill/>
        </p:spPr>
      </p:pic>
      <p:pic>
        <p:nvPicPr>
          <p:cNvPr id="21512" name="Picture 8" descr="http://tbn1.google.com/images?q=tbn:dym1ysQGccR2IM:http://www.jesus-is-savior.com/False%2520Religions/Wicca%2520%26%2520Witchcraft/peace_4.jpg">
            <a:hlinkClick r:id="rId8"/>
          </p:cNvPr>
          <p:cNvPicPr>
            <a:picLocks noChangeAspect="1" noChangeArrowheads="1"/>
          </p:cNvPicPr>
          <p:nvPr/>
        </p:nvPicPr>
        <p:blipFill>
          <a:blip r:embed="rId9"/>
          <a:srcRect/>
          <a:stretch>
            <a:fillRect/>
          </a:stretch>
        </p:blipFill>
        <p:spPr bwMode="auto">
          <a:xfrm>
            <a:off x="7696200" y="5029200"/>
            <a:ext cx="1276350" cy="1171575"/>
          </a:xfrm>
          <a:prstGeom prst="rect">
            <a:avLst/>
          </a:prstGeom>
          <a:noFill/>
        </p:spPr>
      </p:pic>
      <p:pic>
        <p:nvPicPr>
          <p:cNvPr id="21514" name="Picture 10" descr="http://tbn2.google.com/images?q=tbn:OHMGTTJaFRUYcM:http://www.isrealli.org/wp-content/uploads/peace.jpg">
            <a:hlinkClick r:id="rId10"/>
          </p:cNvPr>
          <p:cNvPicPr>
            <a:picLocks noChangeAspect="1" noChangeArrowheads="1"/>
          </p:cNvPicPr>
          <p:nvPr/>
        </p:nvPicPr>
        <p:blipFill>
          <a:blip r:embed="rId11"/>
          <a:srcRect/>
          <a:stretch>
            <a:fillRect/>
          </a:stretch>
        </p:blipFill>
        <p:spPr bwMode="auto">
          <a:xfrm>
            <a:off x="228600" y="2209800"/>
            <a:ext cx="1602267" cy="1914526"/>
          </a:xfrm>
          <a:prstGeom prst="rect">
            <a:avLst/>
          </a:prstGeom>
          <a:noFill/>
        </p:spPr>
      </p:pic>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
            <a:ext cx="7772400" cy="1470025"/>
          </a:xfrm>
        </p:spPr>
        <p:txBody>
          <a:bodyPr/>
          <a:lstStyle/>
          <a:p>
            <a:r>
              <a:rPr lang="en-US" dirty="0" smtClean="0">
                <a:solidFill>
                  <a:srgbClr val="FF0000"/>
                </a:solidFill>
              </a:rPr>
              <a:t>Galileo versus Catholic Church</a:t>
            </a:r>
            <a:endParaRPr lang="en-US" dirty="0">
              <a:solidFill>
                <a:srgbClr val="FF0000"/>
              </a:solidFill>
            </a:endParaRPr>
          </a:p>
        </p:txBody>
      </p:sp>
      <p:sp>
        <p:nvSpPr>
          <p:cNvPr id="5" name="Subtitle 4"/>
          <p:cNvSpPr>
            <a:spLocks noGrp="1"/>
          </p:cNvSpPr>
          <p:nvPr>
            <p:ph type="subTitle" idx="1"/>
          </p:nvPr>
        </p:nvSpPr>
        <p:spPr>
          <a:xfrm>
            <a:off x="1371600" y="4419600"/>
            <a:ext cx="6400800" cy="1752600"/>
          </a:xfrm>
        </p:spPr>
        <p:txBody>
          <a:bodyPr>
            <a:normAutofit fontScale="92500" lnSpcReduction="10000"/>
          </a:bodyPr>
          <a:lstStyle/>
          <a:p>
            <a:r>
              <a:rPr lang="en-US" dirty="0" smtClean="0">
                <a:solidFill>
                  <a:srgbClr val="FF0000"/>
                </a:solidFill>
              </a:rPr>
              <a:t>In 1633, the Catholic Church condemned Galileo and his teachings because they thought they went against the Bible.</a:t>
            </a:r>
            <a:endParaRPr lang="en-US" dirty="0">
              <a:solidFill>
                <a:srgbClr val="FF0000"/>
              </a:solidFill>
            </a:endParaRPr>
          </a:p>
        </p:txBody>
      </p:sp>
      <p:pic>
        <p:nvPicPr>
          <p:cNvPr id="22530" name="Picture 2" descr="http://tbn2.google.com/images?q=tbn:ifourwl6JbaKmM:http://buyfitnessonline.com/osc/images/EVERLAST_Youth_Boxing%2520Gloves_9oz_EL3003.jpg">
            <a:hlinkClick r:id="rId2"/>
          </p:cNvPr>
          <p:cNvPicPr>
            <a:picLocks noChangeAspect="1" noChangeArrowheads="1"/>
          </p:cNvPicPr>
          <p:nvPr/>
        </p:nvPicPr>
        <p:blipFill>
          <a:blip r:embed="rId3"/>
          <a:srcRect/>
          <a:stretch>
            <a:fillRect/>
          </a:stretch>
        </p:blipFill>
        <p:spPr bwMode="auto">
          <a:xfrm>
            <a:off x="2971800" y="1447800"/>
            <a:ext cx="2838450" cy="2838450"/>
          </a:xfrm>
          <a:prstGeom prst="rect">
            <a:avLst/>
          </a:prstGeom>
          <a:noFill/>
        </p:spPr>
      </p:pic>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09600" y="152400"/>
            <a:ext cx="7772400" cy="1470025"/>
          </a:xfrm>
        </p:spPr>
        <p:txBody>
          <a:bodyPr/>
          <a:lstStyle/>
          <a:p>
            <a:r>
              <a:rPr lang="en-US" dirty="0" smtClean="0">
                <a:solidFill>
                  <a:srgbClr val="0070C0"/>
                </a:solidFill>
              </a:rPr>
              <a:t>SOCRATES</a:t>
            </a:r>
            <a:endParaRPr lang="en-US" dirty="0">
              <a:solidFill>
                <a:srgbClr val="0070C0"/>
              </a:solidFill>
            </a:endParaRPr>
          </a:p>
        </p:txBody>
      </p:sp>
      <p:sp>
        <p:nvSpPr>
          <p:cNvPr id="9" name="Subtitle 8"/>
          <p:cNvSpPr>
            <a:spLocks noGrp="1"/>
          </p:cNvSpPr>
          <p:nvPr>
            <p:ph type="subTitle" idx="1"/>
          </p:nvPr>
        </p:nvSpPr>
        <p:spPr>
          <a:xfrm>
            <a:off x="1371600" y="4495800"/>
            <a:ext cx="6400800" cy="1752600"/>
          </a:xfrm>
        </p:spPr>
        <p:txBody>
          <a:bodyPr>
            <a:normAutofit/>
          </a:bodyPr>
          <a:lstStyle/>
          <a:p>
            <a:r>
              <a:rPr lang="en-US" dirty="0" smtClean="0">
                <a:hlinkClick r:id="rId2"/>
              </a:rPr>
              <a:t>http://www.youtube.com/watch?v=2EwaFkPMdlY</a:t>
            </a:r>
            <a:endParaRPr lang="en-US" dirty="0"/>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0"/>
            <a:ext cx="7772400" cy="1470025"/>
          </a:xfrm>
        </p:spPr>
        <p:txBody>
          <a:bodyPr/>
          <a:lstStyle/>
          <a:p>
            <a:r>
              <a:rPr lang="en-US" dirty="0" smtClean="0">
                <a:solidFill>
                  <a:schemeClr val="accent6"/>
                </a:solidFill>
              </a:rPr>
              <a:t>ROBERT FULTON WAS THAT GUY</a:t>
            </a:r>
            <a:endParaRPr lang="en-US" dirty="0">
              <a:solidFill>
                <a:schemeClr val="accent6"/>
              </a:solidFill>
            </a:endParaRPr>
          </a:p>
        </p:txBody>
      </p:sp>
      <p:sp>
        <p:nvSpPr>
          <p:cNvPr id="5" name="Subtitle 4"/>
          <p:cNvSpPr>
            <a:spLocks noGrp="1"/>
          </p:cNvSpPr>
          <p:nvPr>
            <p:ph type="subTitle" idx="1"/>
          </p:nvPr>
        </p:nvSpPr>
        <p:spPr>
          <a:xfrm>
            <a:off x="1371600" y="4572000"/>
            <a:ext cx="6400800" cy="1752600"/>
          </a:xfrm>
        </p:spPr>
        <p:txBody>
          <a:bodyPr/>
          <a:lstStyle/>
          <a:p>
            <a:r>
              <a:rPr lang="en-US" dirty="0" smtClean="0">
                <a:solidFill>
                  <a:schemeClr val="accent6"/>
                </a:solidFill>
              </a:rPr>
              <a:t>In 1807, Robert Fulton invented the first paddle-wheel steamboat.</a:t>
            </a:r>
            <a:endParaRPr lang="en-US" dirty="0">
              <a:solidFill>
                <a:schemeClr val="accent6"/>
              </a:solidFill>
            </a:endParaRPr>
          </a:p>
        </p:txBody>
      </p:sp>
      <p:pic>
        <p:nvPicPr>
          <p:cNvPr id="1026" name="Picture 2" descr="http://tbn1.google.com/images?q=tbn:oGrZrM9uXj7plM:http://www.nbbd.com/godo/history/NBCBook/Swan.gif">
            <a:hlinkClick r:id="rId2"/>
          </p:cNvPr>
          <p:cNvPicPr>
            <a:picLocks noChangeAspect="1" noChangeArrowheads="1"/>
          </p:cNvPicPr>
          <p:nvPr/>
        </p:nvPicPr>
        <p:blipFill>
          <a:blip r:embed="rId3"/>
          <a:srcRect/>
          <a:stretch>
            <a:fillRect/>
          </a:stretch>
        </p:blipFill>
        <p:spPr bwMode="auto">
          <a:xfrm>
            <a:off x="2133600" y="1447800"/>
            <a:ext cx="4712671" cy="2743200"/>
          </a:xfrm>
          <a:prstGeom prst="rect">
            <a:avLst/>
          </a:prstGeom>
          <a:noFill/>
        </p:spPr>
      </p:pic>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28600"/>
            <a:ext cx="7772400" cy="1470025"/>
          </a:xfrm>
        </p:spPr>
        <p:style>
          <a:lnRef idx="0">
            <a:schemeClr val="dk1"/>
          </a:lnRef>
          <a:fillRef idx="3">
            <a:schemeClr val="dk1"/>
          </a:fillRef>
          <a:effectRef idx="3">
            <a:schemeClr val="dk1"/>
          </a:effectRef>
          <a:fontRef idx="minor">
            <a:schemeClr val="lt1"/>
          </a:fontRef>
        </p:style>
        <p:txBody>
          <a:bodyPr/>
          <a:lstStyle/>
          <a:p>
            <a:r>
              <a:rPr lang="en-US" dirty="0" smtClean="0">
                <a:solidFill>
                  <a:srgbClr val="FFFF00"/>
                </a:solidFill>
              </a:rPr>
              <a:t>CAN YOU HERE ME NOW?</a:t>
            </a:r>
            <a:endParaRPr lang="en-US" dirty="0">
              <a:solidFill>
                <a:srgbClr val="FFFF00"/>
              </a:solidFill>
            </a:endParaRPr>
          </a:p>
        </p:txBody>
      </p:sp>
      <p:sp>
        <p:nvSpPr>
          <p:cNvPr id="5" name="Subtitle 4"/>
          <p:cNvSpPr>
            <a:spLocks noGrp="1"/>
          </p:cNvSpPr>
          <p:nvPr>
            <p:ph type="subTitle" idx="1"/>
          </p:nvPr>
        </p:nvSpPr>
        <p:spPr>
          <a:xfrm>
            <a:off x="1371600" y="4114800"/>
            <a:ext cx="6400800" cy="2286000"/>
          </a:xfrm>
        </p:spPr>
        <p:style>
          <a:lnRef idx="0">
            <a:schemeClr val="dk1"/>
          </a:lnRef>
          <a:fillRef idx="3">
            <a:schemeClr val="dk1"/>
          </a:fillRef>
          <a:effectRef idx="3">
            <a:schemeClr val="dk1"/>
          </a:effectRef>
          <a:fontRef idx="minor">
            <a:schemeClr val="lt1"/>
          </a:fontRef>
        </p:style>
        <p:txBody>
          <a:bodyPr>
            <a:noAutofit/>
          </a:bodyPr>
          <a:lstStyle/>
          <a:p>
            <a:r>
              <a:rPr lang="en-US" sz="2000" dirty="0" smtClean="0">
                <a:solidFill>
                  <a:srgbClr val="FFFF00"/>
                </a:solidFill>
              </a:rPr>
              <a:t>Alexander Graham Bell's father, grandfather, and brother had all been associated with work on elocution and speech, and both his mother and wife were deaf, greatly influencing Bell's life's work. His research on hearing and speech further led him to experiment with hearing devices which eventually led to bell inventing the telephone in 1876 and soon being awarded the first United States patent.</a:t>
            </a:r>
            <a:endParaRPr lang="en-US" sz="2000" dirty="0">
              <a:solidFill>
                <a:srgbClr val="FFFF00"/>
              </a:solidFill>
            </a:endParaRP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381000"/>
            <a:ext cx="7772400" cy="1470025"/>
          </a:xfrm>
        </p:spPr>
        <p:txBody>
          <a:bodyPr/>
          <a:lstStyle/>
          <a:p>
            <a:r>
              <a:rPr lang="en-US" dirty="0" smtClean="0">
                <a:solidFill>
                  <a:srgbClr val="0070C0"/>
                </a:solidFill>
              </a:rPr>
              <a:t>BEHIND THE BACK ATTACK</a:t>
            </a:r>
            <a:endParaRPr lang="en-US" dirty="0">
              <a:solidFill>
                <a:srgbClr val="0070C0"/>
              </a:solidFill>
            </a:endParaRPr>
          </a:p>
        </p:txBody>
      </p:sp>
      <p:sp>
        <p:nvSpPr>
          <p:cNvPr id="5" name="Subtitle 4"/>
          <p:cNvSpPr>
            <a:spLocks noGrp="1"/>
          </p:cNvSpPr>
          <p:nvPr>
            <p:ph type="subTitle" idx="1"/>
          </p:nvPr>
        </p:nvSpPr>
        <p:spPr>
          <a:xfrm>
            <a:off x="1371600" y="4572000"/>
            <a:ext cx="6400800" cy="1752600"/>
          </a:xfrm>
        </p:spPr>
        <p:txBody>
          <a:bodyPr>
            <a:normAutofit fontScale="92500" lnSpcReduction="10000"/>
          </a:bodyPr>
          <a:lstStyle/>
          <a:p>
            <a:r>
              <a:rPr lang="en-US" dirty="0" smtClean="0">
                <a:solidFill>
                  <a:srgbClr val="0070C0"/>
                </a:solidFill>
              </a:rPr>
              <a:t>In 1915, a German submarine violated their agreements not to attack and did it anyway by sinking the American owned ship Lusitania.</a:t>
            </a:r>
            <a:endParaRPr lang="en-US" dirty="0">
              <a:solidFill>
                <a:srgbClr val="0070C0"/>
              </a:solidFill>
            </a:endParaRPr>
          </a:p>
        </p:txBody>
      </p:sp>
      <p:pic>
        <p:nvPicPr>
          <p:cNvPr id="26626" name="Picture 2" descr="http://tbn3.google.com/images?q=tbn:sBiXVfzPc4SpBM:http://www.drinktap.org/consumerdnn/Portals/0/Tap%2520Water%2520Logos%2520Final%2520v2.jpg">
            <a:hlinkClick r:id="rId2"/>
          </p:cNvPr>
          <p:cNvPicPr>
            <a:picLocks noChangeAspect="1" noChangeArrowheads="1"/>
          </p:cNvPicPr>
          <p:nvPr/>
        </p:nvPicPr>
        <p:blipFill>
          <a:blip r:embed="rId3"/>
          <a:srcRect/>
          <a:stretch>
            <a:fillRect/>
          </a:stretch>
        </p:blipFill>
        <p:spPr bwMode="auto">
          <a:xfrm>
            <a:off x="2362200" y="1752600"/>
            <a:ext cx="4354286" cy="2438400"/>
          </a:xfrm>
          <a:prstGeom prst="rect">
            <a:avLst/>
          </a:prstGeom>
          <a:noFill/>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dirty="0" smtClean="0"/>
              <a:t>HOMO-ERECTUS APPEARS</a:t>
            </a:r>
            <a:endParaRPr lang="en-US" dirty="0"/>
          </a:p>
        </p:txBody>
      </p:sp>
      <p:sp>
        <p:nvSpPr>
          <p:cNvPr id="4" name="Subtitle 3"/>
          <p:cNvSpPr>
            <a:spLocks noGrp="1"/>
          </p:cNvSpPr>
          <p:nvPr>
            <p:ph type="subTitle" idx="1"/>
          </p:nvPr>
        </p:nvSpPr>
        <p:spPr>
          <a:xfrm>
            <a:off x="1371600" y="4572000"/>
            <a:ext cx="6400800" cy="1752600"/>
          </a:xfrm>
        </p:spPr>
        <p:txBody>
          <a:bodyPr>
            <a:normAutofit fontScale="85000" lnSpcReduction="20000"/>
          </a:bodyPr>
          <a:lstStyle/>
          <a:p>
            <a:r>
              <a:rPr lang="en-US" dirty="0" smtClean="0">
                <a:solidFill>
                  <a:schemeClr val="tx1"/>
                </a:solidFill>
              </a:rPr>
              <a:t>1,500,000.  Around 1,500,000, the first humans appeared on the Earth.  The scientific name given to them was Homo-Erectus but today they are just simply referred to as cavemen.</a:t>
            </a:r>
            <a:endParaRPr lang="en-US" dirty="0">
              <a:solidFill>
                <a:schemeClr val="tx1"/>
              </a:solidFill>
            </a:endParaRPr>
          </a:p>
        </p:txBody>
      </p:sp>
      <p:pic>
        <p:nvPicPr>
          <p:cNvPr id="39940" name="Picture 4" descr="http://images.starpulse.com/Photos/Previews/Cavemen-tv-50.jpg"/>
          <p:cNvPicPr>
            <a:picLocks noChangeAspect="1" noChangeArrowheads="1"/>
          </p:cNvPicPr>
          <p:nvPr/>
        </p:nvPicPr>
        <p:blipFill>
          <a:blip r:embed="rId2"/>
          <a:srcRect/>
          <a:stretch>
            <a:fillRect/>
          </a:stretch>
        </p:blipFill>
        <p:spPr bwMode="auto">
          <a:xfrm>
            <a:off x="3505200" y="1524000"/>
            <a:ext cx="2222500" cy="2895600"/>
          </a:xfrm>
          <a:prstGeom prst="rect">
            <a:avLst/>
          </a:prstGeom>
          <a:noFill/>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
            <a:ext cx="7772400" cy="1470025"/>
          </a:xfrm>
        </p:spPr>
        <p:txBody>
          <a:bodyPr/>
          <a:lstStyle/>
          <a:p>
            <a:r>
              <a:rPr lang="en-US" dirty="0" smtClean="0">
                <a:solidFill>
                  <a:schemeClr val="tx1">
                    <a:lumMod val="50000"/>
                    <a:lumOff val="50000"/>
                  </a:schemeClr>
                </a:solidFill>
              </a:rPr>
              <a:t>THE GREAT DEPRESSION</a:t>
            </a:r>
            <a:endParaRPr lang="en-US" dirty="0">
              <a:solidFill>
                <a:schemeClr val="tx1">
                  <a:lumMod val="50000"/>
                  <a:lumOff val="50000"/>
                </a:schemeClr>
              </a:solidFill>
            </a:endParaRPr>
          </a:p>
        </p:txBody>
      </p:sp>
      <p:sp>
        <p:nvSpPr>
          <p:cNvPr id="5" name="Subtitle 4"/>
          <p:cNvSpPr>
            <a:spLocks noGrp="1"/>
          </p:cNvSpPr>
          <p:nvPr>
            <p:ph type="subTitle" idx="1"/>
          </p:nvPr>
        </p:nvSpPr>
        <p:spPr>
          <a:xfrm>
            <a:off x="1371600" y="4572000"/>
            <a:ext cx="6400800" cy="1752600"/>
          </a:xfrm>
        </p:spPr>
        <p:txBody>
          <a:bodyPr>
            <a:normAutofit fontScale="55000" lnSpcReduction="20000"/>
          </a:bodyPr>
          <a:lstStyle/>
          <a:p>
            <a:r>
              <a:rPr lang="en-US" dirty="0" smtClean="0">
                <a:solidFill>
                  <a:schemeClr val="tx1">
                    <a:lumMod val="65000"/>
                    <a:lumOff val="35000"/>
                  </a:schemeClr>
                </a:solidFill>
              </a:rPr>
              <a:t>On October 29, 1929, The Great Depression swept across not only the United States but the entire world.  When the stock market crashed that day in 1929 (which is now known as Black Tuesday), the whole world was affected by it.  It caused many people pain and suffering and thankfully ending about five or ten years later depending on where you were from.</a:t>
            </a:r>
            <a:endParaRPr lang="en-US" dirty="0">
              <a:solidFill>
                <a:schemeClr val="tx1">
                  <a:lumMod val="65000"/>
                  <a:lumOff val="35000"/>
                </a:schemeClr>
              </a:solidFill>
            </a:endParaRPr>
          </a:p>
        </p:txBody>
      </p:sp>
      <p:pic>
        <p:nvPicPr>
          <p:cNvPr id="28674" name="Picture 2" descr="http://tbn1.google.com/images?q=tbn:n03tabXlIafnZM:http://weblogs.cltv.com/news/local/chicago/the%2520great%2520depression%25202.gif">
            <a:hlinkClick r:id="rId2"/>
          </p:cNvPr>
          <p:cNvPicPr>
            <a:picLocks noChangeAspect="1" noChangeArrowheads="1"/>
          </p:cNvPicPr>
          <p:nvPr/>
        </p:nvPicPr>
        <p:blipFill>
          <a:blip r:embed="rId3"/>
          <a:srcRect/>
          <a:stretch>
            <a:fillRect/>
          </a:stretch>
        </p:blipFill>
        <p:spPr bwMode="auto">
          <a:xfrm>
            <a:off x="1600200" y="1676400"/>
            <a:ext cx="1752600" cy="2275011"/>
          </a:xfrm>
          <a:prstGeom prst="rect">
            <a:avLst/>
          </a:prstGeom>
          <a:noFill/>
        </p:spPr>
      </p:pic>
      <p:sp>
        <p:nvSpPr>
          <p:cNvPr id="7" name="TextBox 6"/>
          <p:cNvSpPr txBox="1"/>
          <p:nvPr/>
        </p:nvSpPr>
        <p:spPr>
          <a:xfrm>
            <a:off x="3886200" y="2438400"/>
            <a:ext cx="4267200" cy="923330"/>
          </a:xfrm>
          <a:prstGeom prst="rect">
            <a:avLst/>
          </a:prstGeom>
          <a:noFill/>
        </p:spPr>
        <p:txBody>
          <a:bodyPr wrap="square" rtlCol="0">
            <a:spAutoFit/>
          </a:bodyPr>
          <a:lstStyle/>
          <a:p>
            <a:r>
              <a:rPr lang="en-US" dirty="0" smtClean="0">
                <a:solidFill>
                  <a:schemeClr val="tx1">
                    <a:lumMod val="50000"/>
                    <a:lumOff val="50000"/>
                  </a:schemeClr>
                </a:solidFill>
              </a:rPr>
              <a:t>This is a photo by Margaret Shaut describing the pain and suffering families went through during the Great Depression.</a:t>
            </a:r>
            <a:endParaRPr lang="en-US" dirty="0">
              <a:solidFill>
                <a:schemeClr val="tx1">
                  <a:lumMod val="50000"/>
                  <a:lumOff val="50000"/>
                </a:schemeClr>
              </a:solidFill>
            </a:endParaRP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28600"/>
            <a:ext cx="7772400" cy="1470025"/>
          </a:xfrm>
        </p:spPr>
        <p:txBody>
          <a:bodyPr/>
          <a:lstStyle/>
          <a:p>
            <a:r>
              <a:rPr lang="en-US" dirty="0" smtClean="0">
                <a:solidFill>
                  <a:srgbClr val="FF0000"/>
                </a:solidFill>
              </a:rPr>
              <a:t>GHANDI AND HIS CHOLESTEROL</a:t>
            </a:r>
            <a:endParaRPr lang="en-US" dirty="0">
              <a:solidFill>
                <a:srgbClr val="FF0000"/>
              </a:solidFill>
            </a:endParaRPr>
          </a:p>
        </p:txBody>
      </p:sp>
      <p:sp>
        <p:nvSpPr>
          <p:cNvPr id="5" name="Subtitle 4"/>
          <p:cNvSpPr>
            <a:spLocks noGrp="1"/>
          </p:cNvSpPr>
          <p:nvPr>
            <p:ph type="subTitle" idx="1"/>
          </p:nvPr>
        </p:nvSpPr>
        <p:spPr>
          <a:xfrm>
            <a:off x="1295400" y="4114800"/>
            <a:ext cx="6400800" cy="2514600"/>
          </a:xfrm>
        </p:spPr>
        <p:txBody>
          <a:bodyPr>
            <a:noAutofit/>
          </a:bodyPr>
          <a:lstStyle/>
          <a:p>
            <a:r>
              <a:rPr lang="en-US" sz="2000" dirty="0" smtClean="0"/>
              <a:t>I</a:t>
            </a:r>
            <a:r>
              <a:rPr lang="en-US" sz="2000" dirty="0" smtClean="0">
                <a:solidFill>
                  <a:srgbClr val="FF0000"/>
                </a:solidFill>
              </a:rPr>
              <a:t>n 1939, Mahatmas Gandhi led a series of protests boycotting British laws in India.  One of the unnecessary laws passed by the British was that they tried taxing the people of colonial India to grow salt.  This led to the most famous of his protests which was known as the Salt March.  This was a group of people, led by Mahatmas Gandhi, each collected a grain of salt and marched to Dandi and dropped a grain of salt in the water.  </a:t>
            </a:r>
            <a:endParaRPr lang="en-US" sz="2000" dirty="0">
              <a:solidFill>
                <a:srgbClr val="FF0000"/>
              </a:solidFill>
            </a:endParaRPr>
          </a:p>
        </p:txBody>
      </p:sp>
      <p:pic>
        <p:nvPicPr>
          <p:cNvPr id="29698" name="Picture 2" descr="http://upload.wikimedia.org/wikipedia/commons/thumb/7/7c/Marche_sel.jpg/250px-Marche_sel.jpg">
            <a:hlinkClick r:id="rId2" tooltip="Gandhi on the Salt March"/>
          </p:cNvPr>
          <p:cNvPicPr>
            <a:picLocks noChangeAspect="1" noChangeArrowheads="1"/>
          </p:cNvPicPr>
          <p:nvPr/>
        </p:nvPicPr>
        <p:blipFill>
          <a:blip r:embed="rId3"/>
          <a:srcRect/>
          <a:stretch>
            <a:fillRect/>
          </a:stretch>
        </p:blipFill>
        <p:spPr bwMode="auto">
          <a:xfrm>
            <a:off x="2819400" y="1676400"/>
            <a:ext cx="3083237" cy="2133600"/>
          </a:xfrm>
          <a:prstGeom prst="rect">
            <a:avLst/>
          </a:prstGeom>
          <a:noFill/>
        </p:spPr>
      </p:pic>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228601"/>
            <a:ext cx="7772400" cy="1295400"/>
          </a:xfrm>
        </p:spPr>
        <p:txBody>
          <a:bodyPr/>
          <a:lstStyle/>
          <a:p>
            <a:r>
              <a:rPr lang="en-US" dirty="0" smtClean="0">
                <a:solidFill>
                  <a:srgbClr val="0070C0"/>
                </a:solidFill>
              </a:rPr>
              <a:t>HERE COMES THE BOOM</a:t>
            </a:r>
            <a:endParaRPr lang="en-US" dirty="0">
              <a:solidFill>
                <a:srgbClr val="0070C0"/>
              </a:solidFill>
            </a:endParaRPr>
          </a:p>
        </p:txBody>
      </p:sp>
      <p:sp>
        <p:nvSpPr>
          <p:cNvPr id="5" name="Subtitle 4"/>
          <p:cNvSpPr>
            <a:spLocks noGrp="1"/>
          </p:cNvSpPr>
          <p:nvPr>
            <p:ph type="subTitle" idx="1"/>
          </p:nvPr>
        </p:nvSpPr>
        <p:spPr>
          <a:xfrm>
            <a:off x="1371600" y="4724400"/>
            <a:ext cx="6400800" cy="1752600"/>
          </a:xfrm>
        </p:spPr>
        <p:txBody>
          <a:bodyPr>
            <a:normAutofit fontScale="70000" lnSpcReduction="20000"/>
          </a:bodyPr>
          <a:lstStyle/>
          <a:p>
            <a:r>
              <a:rPr lang="en-US" dirty="0" smtClean="0">
                <a:solidFill>
                  <a:srgbClr val="0070C0"/>
                </a:solidFill>
              </a:rPr>
              <a:t>In 1945, the most devastating event that has ever hit Japan hit.  That was the atomic bombing courtesy of the United States.  The United States knew that Japan was holding weapons of mass destruction and the only way to make sure Japan and Germany (who was also involved) couldn’t hurt anybody was to wipe them out.</a:t>
            </a:r>
            <a:endParaRPr lang="en-US" dirty="0">
              <a:solidFill>
                <a:srgbClr val="0070C0"/>
              </a:solidFill>
            </a:endParaRPr>
          </a:p>
        </p:txBody>
      </p:sp>
      <p:pic>
        <p:nvPicPr>
          <p:cNvPr id="30722" name="Picture 2" descr="http://tbn1.google.com/images?q=tbn:FCvpUlAQ5kJKKM:http://robotronik.files.wordpress.com/2007/10/atomic_bomb_explosion_2.jpg">
            <a:hlinkClick r:id="rId2"/>
          </p:cNvPr>
          <p:cNvPicPr>
            <a:picLocks noChangeAspect="1" noChangeArrowheads="1"/>
          </p:cNvPicPr>
          <p:nvPr/>
        </p:nvPicPr>
        <p:blipFill>
          <a:blip r:embed="rId3"/>
          <a:srcRect/>
          <a:stretch>
            <a:fillRect/>
          </a:stretch>
        </p:blipFill>
        <p:spPr bwMode="auto">
          <a:xfrm>
            <a:off x="2743200" y="1600200"/>
            <a:ext cx="3552825" cy="2842260"/>
          </a:xfrm>
          <a:prstGeom prst="rect">
            <a:avLst/>
          </a:prstGeom>
          <a:noFill/>
        </p:spPr>
      </p:pic>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143000"/>
          </a:xfrm>
        </p:spPr>
        <p:txBody>
          <a:bodyPr/>
          <a:lstStyle/>
          <a:p>
            <a:r>
              <a:rPr lang="en-US" dirty="0" smtClean="0">
                <a:solidFill>
                  <a:srgbClr val="FF0000"/>
                </a:solidFill>
              </a:rPr>
              <a:t>911</a:t>
            </a:r>
            <a:endParaRPr lang="en-US" dirty="0">
              <a:solidFill>
                <a:srgbClr val="FF0000"/>
              </a:solidFill>
            </a:endParaRPr>
          </a:p>
        </p:txBody>
      </p:sp>
      <p:sp>
        <p:nvSpPr>
          <p:cNvPr id="4" name="Subtitle 3"/>
          <p:cNvSpPr>
            <a:spLocks noGrp="1"/>
          </p:cNvSpPr>
          <p:nvPr>
            <p:ph type="subTitle" idx="1"/>
          </p:nvPr>
        </p:nvSpPr>
        <p:spPr>
          <a:xfrm>
            <a:off x="1676400" y="5486400"/>
            <a:ext cx="6400800" cy="1143000"/>
          </a:xfrm>
        </p:spPr>
        <p:txBody>
          <a:bodyPr>
            <a:normAutofit fontScale="55000" lnSpcReduction="20000"/>
          </a:bodyPr>
          <a:lstStyle/>
          <a:p>
            <a:r>
              <a:rPr lang="en-US" dirty="0" smtClean="0">
                <a:solidFill>
                  <a:srgbClr val="FF0000"/>
                </a:solidFill>
              </a:rPr>
              <a:t>On September 11, 2001, Five Islamic terrorists decided to bomb the World Trade Centers and the Pentagon.  The bombing took place because the terrorists viewed the World Trade Centers and the Pentagon as a symbol of capitalism for the United States.</a:t>
            </a:r>
            <a:endParaRPr lang="en-US" dirty="0">
              <a:solidFill>
                <a:srgbClr val="FF0000"/>
              </a:solidFill>
            </a:endParaRPr>
          </a:p>
        </p:txBody>
      </p:sp>
      <p:pic>
        <p:nvPicPr>
          <p:cNvPr id="8194" name="Picture 2" descr="http://www.israelnewsagency.com/cherney911terrorism.jpg"/>
          <p:cNvPicPr>
            <a:picLocks noChangeAspect="1" noChangeArrowheads="1"/>
          </p:cNvPicPr>
          <p:nvPr/>
        </p:nvPicPr>
        <p:blipFill>
          <a:blip r:embed="rId2"/>
          <a:srcRect/>
          <a:stretch>
            <a:fillRect/>
          </a:stretch>
        </p:blipFill>
        <p:spPr bwMode="auto">
          <a:xfrm>
            <a:off x="3048000" y="1371600"/>
            <a:ext cx="2971800" cy="3566160"/>
          </a:xfrm>
          <a:prstGeom prst="rect">
            <a:avLst/>
          </a:prstGeom>
          <a:noFill/>
        </p:spPr>
      </p:pic>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0"/>
            <a:ext cx="7772400" cy="1470025"/>
          </a:xfrm>
        </p:spPr>
        <p:txBody>
          <a:bodyPr/>
          <a:lstStyle/>
          <a:p>
            <a:r>
              <a:rPr lang="en-US" dirty="0" smtClean="0">
                <a:solidFill>
                  <a:schemeClr val="bg2">
                    <a:lumMod val="50000"/>
                  </a:schemeClr>
                </a:solidFill>
              </a:rPr>
              <a:t>Tiananmen Square</a:t>
            </a:r>
            <a:endParaRPr lang="en-US" dirty="0">
              <a:solidFill>
                <a:schemeClr val="bg2">
                  <a:lumMod val="50000"/>
                </a:schemeClr>
              </a:solidFill>
            </a:endParaRPr>
          </a:p>
        </p:txBody>
      </p:sp>
      <p:sp>
        <p:nvSpPr>
          <p:cNvPr id="5" name="Subtitle 4"/>
          <p:cNvSpPr>
            <a:spLocks noGrp="1"/>
          </p:cNvSpPr>
          <p:nvPr>
            <p:ph type="subTitle" idx="1"/>
          </p:nvPr>
        </p:nvSpPr>
        <p:spPr>
          <a:xfrm>
            <a:off x="1447800" y="4724400"/>
            <a:ext cx="6400800" cy="1752600"/>
          </a:xfrm>
        </p:spPr>
        <p:txBody>
          <a:bodyPr>
            <a:normAutofit fontScale="70000" lnSpcReduction="20000"/>
          </a:bodyPr>
          <a:lstStyle/>
          <a:p>
            <a:r>
              <a:rPr lang="en-US" dirty="0" smtClean="0">
                <a:solidFill>
                  <a:schemeClr val="bg2">
                    <a:lumMod val="50000"/>
                  </a:schemeClr>
                </a:solidFill>
              </a:rPr>
              <a:t>The Tiananmen Square protests of 1989 culminating in the Tiananmen Square Massacre were a series of demonstrations in and near Tiananmen Square in Beijing.  Led mainly by students and intellectuals, the protests occurred in a year that saw the collapse of a number of communist governments around the world</a:t>
            </a:r>
            <a:endParaRPr lang="en-US" dirty="0">
              <a:solidFill>
                <a:schemeClr val="bg2">
                  <a:lumMod val="50000"/>
                </a:schemeClr>
              </a:solidFill>
            </a:endParaRPr>
          </a:p>
        </p:txBody>
      </p:sp>
      <p:pic>
        <p:nvPicPr>
          <p:cNvPr id="32770" name="Picture 2" descr="http://tbn2.google.com/images?q=tbn:nqCif6i4y_JelM:http://targettheory.files.wordpress.com/2009/03/tiananmen-square.jpg">
            <a:hlinkClick r:id="rId2"/>
          </p:cNvPr>
          <p:cNvPicPr>
            <a:picLocks noChangeAspect="1" noChangeArrowheads="1"/>
          </p:cNvPicPr>
          <p:nvPr/>
        </p:nvPicPr>
        <p:blipFill>
          <a:blip r:embed="rId3"/>
          <a:srcRect/>
          <a:stretch>
            <a:fillRect/>
          </a:stretch>
        </p:blipFill>
        <p:spPr bwMode="auto">
          <a:xfrm>
            <a:off x="2895600" y="1600200"/>
            <a:ext cx="3640563" cy="2438400"/>
          </a:xfrm>
          <a:prstGeom prst="rect">
            <a:avLst/>
          </a:prstGeom>
          <a:noFill/>
        </p:spPr>
      </p:pic>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819400"/>
            <a:ext cx="8229600" cy="1143000"/>
          </a:xfrm>
        </p:spPr>
        <p:txBody>
          <a:bodyPr>
            <a:normAutofit fontScale="90000"/>
          </a:bodyPr>
          <a:lstStyle/>
          <a:p>
            <a:r>
              <a:rPr lang="en-US" dirty="0" smtClean="0"/>
              <a:t>THIS POWERPOINT HAS BEEN BROUGHT IN PART TO YOU BY</a:t>
            </a:r>
            <a:endParaRPr lang="en-US" dirty="0"/>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THAT GUY</a:t>
            </a:r>
            <a:endParaRPr lang="en-US" dirty="0">
              <a:solidFill>
                <a:srgbClr val="FF0000"/>
              </a:solidFill>
            </a:endParaRPr>
          </a:p>
        </p:txBody>
      </p:sp>
      <p:pic>
        <p:nvPicPr>
          <p:cNvPr id="33794" name="Picture 2" descr="http://tbn2.google.com/images?q=tbn:c9-GqdtMtkaZfM:http://www.hellomynameisscott.com/photos/thatguy.cover.jpg">
            <a:hlinkClick r:id="rId2"/>
          </p:cNvPr>
          <p:cNvPicPr>
            <a:picLocks noChangeAspect="1" noChangeArrowheads="1"/>
          </p:cNvPicPr>
          <p:nvPr/>
        </p:nvPicPr>
        <p:blipFill>
          <a:blip r:embed="rId3"/>
          <a:srcRect/>
          <a:stretch>
            <a:fillRect/>
          </a:stretch>
        </p:blipFill>
        <p:spPr bwMode="auto">
          <a:xfrm>
            <a:off x="2971800" y="1752600"/>
            <a:ext cx="3429000" cy="4845377"/>
          </a:xfrm>
          <a:prstGeom prst="rect">
            <a:avLst/>
          </a:prstGeom>
          <a:noFill/>
        </p:spPr>
      </p:pic>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MOUNTAIN DEW MOUTH</a:t>
            </a:r>
            <a:endParaRPr lang="en-US" dirty="0">
              <a:solidFill>
                <a:srgbClr val="00B050"/>
              </a:solidFill>
            </a:endParaRPr>
          </a:p>
        </p:txBody>
      </p:sp>
      <p:pic>
        <p:nvPicPr>
          <p:cNvPr id="35844" name="Picture 4" descr="http://tbn0.google.com/images?q=tbn:2BZ0KgD-xqVrZM:http://joeanderson.co.uk/blog/wp-content/uploads/2007/08/mountaindew.PNG">
            <a:hlinkClick r:id="rId2"/>
          </p:cNvPr>
          <p:cNvPicPr>
            <a:picLocks noChangeAspect="1" noChangeArrowheads="1"/>
          </p:cNvPicPr>
          <p:nvPr/>
        </p:nvPicPr>
        <p:blipFill>
          <a:blip r:embed="rId3"/>
          <a:srcRect/>
          <a:stretch>
            <a:fillRect/>
          </a:stretch>
        </p:blipFill>
        <p:spPr bwMode="auto">
          <a:xfrm>
            <a:off x="1981200" y="2286000"/>
            <a:ext cx="5423640" cy="3810000"/>
          </a:xfrm>
          <a:prstGeom prst="rect">
            <a:avLst/>
          </a:prstGeom>
          <a:noFill/>
        </p:spPr>
      </p:pic>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HITLER</a:t>
            </a:r>
            <a:endParaRPr lang="en-US" dirty="0">
              <a:solidFill>
                <a:schemeClr val="accent6">
                  <a:lumMod val="50000"/>
                </a:schemeClr>
              </a:solidFill>
            </a:endParaRPr>
          </a:p>
        </p:txBody>
      </p:sp>
      <p:pic>
        <p:nvPicPr>
          <p:cNvPr id="36866" name="Picture 2" descr="http://tbn3.google.com/images?q=tbn:-DLP4GbpYTUxDM:http://www.solarnavigator.net/history/explorers_history/adolf_hitler_portrait.jpg">
            <a:hlinkClick r:id="rId2"/>
          </p:cNvPr>
          <p:cNvPicPr>
            <a:picLocks noChangeAspect="1" noChangeArrowheads="1"/>
          </p:cNvPicPr>
          <p:nvPr/>
        </p:nvPicPr>
        <p:blipFill>
          <a:blip r:embed="rId3"/>
          <a:srcRect/>
          <a:stretch>
            <a:fillRect/>
          </a:stretch>
        </p:blipFill>
        <p:spPr bwMode="auto">
          <a:xfrm>
            <a:off x="3048000" y="2057400"/>
            <a:ext cx="3124200" cy="4094828"/>
          </a:xfrm>
          <a:prstGeom prst="rect">
            <a:avLst/>
          </a:prstGeom>
          <a:noFill/>
        </p:spPr>
      </p:pic>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1"/>
            <a:ext cx="7772400" cy="1066800"/>
          </a:xfrm>
        </p:spPr>
        <p:txBody>
          <a:bodyPr/>
          <a:lstStyle/>
          <a:p>
            <a:r>
              <a:rPr lang="en-US" dirty="0" smtClean="0">
                <a:solidFill>
                  <a:schemeClr val="tx1">
                    <a:lumMod val="95000"/>
                    <a:lumOff val="5000"/>
                  </a:schemeClr>
                </a:solidFill>
              </a:rPr>
              <a:t>SOURCES</a:t>
            </a:r>
            <a:endParaRPr lang="en-US" dirty="0">
              <a:solidFill>
                <a:schemeClr val="tx1">
                  <a:lumMod val="95000"/>
                  <a:lumOff val="5000"/>
                </a:schemeClr>
              </a:solidFill>
            </a:endParaRPr>
          </a:p>
        </p:txBody>
      </p:sp>
      <p:sp>
        <p:nvSpPr>
          <p:cNvPr id="3" name="Subtitle 2"/>
          <p:cNvSpPr>
            <a:spLocks noGrp="1"/>
          </p:cNvSpPr>
          <p:nvPr>
            <p:ph type="subTitle" idx="1"/>
          </p:nvPr>
        </p:nvSpPr>
        <p:spPr>
          <a:xfrm>
            <a:off x="1447800" y="2590800"/>
            <a:ext cx="6400800" cy="3886200"/>
          </a:xfrm>
        </p:spPr>
        <p:txBody>
          <a:bodyPr>
            <a:normAutofit fontScale="62500" lnSpcReduction="20000"/>
          </a:bodyPr>
          <a:lstStyle/>
          <a:p>
            <a:r>
              <a:rPr lang="en-US" u="sng" dirty="0" smtClean="0">
                <a:solidFill>
                  <a:schemeClr val="tx1">
                    <a:lumMod val="95000"/>
                    <a:lumOff val="5000"/>
                  </a:schemeClr>
                </a:solidFill>
              </a:rPr>
              <a:t>WEBSITES</a:t>
            </a:r>
          </a:p>
          <a:p>
            <a:endParaRPr lang="en-US" u="sng" dirty="0" smtClean="0">
              <a:solidFill>
                <a:schemeClr val="tx1">
                  <a:lumMod val="95000"/>
                  <a:lumOff val="5000"/>
                </a:schemeClr>
              </a:solidFill>
            </a:endParaRPr>
          </a:p>
          <a:p>
            <a:endParaRPr lang="en-US" dirty="0" smtClean="0">
              <a:solidFill>
                <a:schemeClr val="tx1">
                  <a:lumMod val="95000"/>
                  <a:lumOff val="5000"/>
                </a:schemeClr>
              </a:solidFill>
            </a:endParaRPr>
          </a:p>
          <a:p>
            <a:r>
              <a:rPr lang="en-US" dirty="0" smtClean="0">
                <a:solidFill>
                  <a:schemeClr val="tx1">
                    <a:lumMod val="95000"/>
                    <a:lumOff val="5000"/>
                  </a:schemeClr>
                </a:solidFill>
              </a:rPr>
              <a:t>www.wikipedia.org</a:t>
            </a:r>
          </a:p>
          <a:p>
            <a:r>
              <a:rPr lang="en-US" dirty="0" smtClean="0">
                <a:solidFill>
                  <a:schemeClr val="tx1">
                    <a:lumMod val="95000"/>
                    <a:lumOff val="5000"/>
                  </a:schemeClr>
                </a:solidFill>
              </a:rPr>
              <a:t>www.google.com/images</a:t>
            </a:r>
          </a:p>
          <a:p>
            <a:r>
              <a:rPr lang="en-US" dirty="0" smtClean="0">
                <a:solidFill>
                  <a:schemeClr val="tx1">
                    <a:lumMod val="95000"/>
                    <a:lumOff val="5000"/>
                  </a:schemeClr>
                </a:solidFill>
              </a:rPr>
              <a:t>www.youtube.com</a:t>
            </a:r>
          </a:p>
          <a:p>
            <a:endParaRPr lang="en-US" dirty="0" smtClean="0">
              <a:solidFill>
                <a:schemeClr val="tx1">
                  <a:lumMod val="95000"/>
                  <a:lumOff val="5000"/>
                </a:schemeClr>
              </a:solidFill>
            </a:endParaRPr>
          </a:p>
          <a:p>
            <a:endParaRPr lang="en-US" dirty="0" smtClean="0"/>
          </a:p>
          <a:p>
            <a:r>
              <a:rPr lang="en-US" u="sng" dirty="0" smtClean="0">
                <a:solidFill>
                  <a:schemeClr val="tx1">
                    <a:lumMod val="95000"/>
                    <a:lumOff val="5000"/>
                  </a:schemeClr>
                </a:solidFill>
              </a:rPr>
              <a:t>BOOKS</a:t>
            </a:r>
          </a:p>
          <a:p>
            <a:endParaRPr lang="en-US" u="sng" dirty="0" smtClean="0">
              <a:solidFill>
                <a:schemeClr val="tx1">
                  <a:lumMod val="95000"/>
                  <a:lumOff val="5000"/>
                </a:schemeClr>
              </a:solidFill>
            </a:endParaRPr>
          </a:p>
          <a:p>
            <a:endParaRPr lang="en-US" u="sng" dirty="0" smtClean="0">
              <a:solidFill>
                <a:schemeClr val="tx1">
                  <a:lumMod val="95000"/>
                  <a:lumOff val="5000"/>
                </a:schemeClr>
              </a:solidFill>
            </a:endParaRPr>
          </a:p>
          <a:p>
            <a:r>
              <a:rPr lang="en-US" dirty="0" smtClean="0">
                <a:solidFill>
                  <a:schemeClr val="tx1">
                    <a:lumMod val="95000"/>
                    <a:lumOff val="5000"/>
                  </a:schemeClr>
                </a:solidFill>
              </a:rPr>
              <a:t>Glencoe World History Text Book</a:t>
            </a:r>
          </a:p>
          <a:p>
            <a:endParaRPr lang="en-US"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dirty="0" smtClean="0">
                <a:solidFill>
                  <a:srgbClr val="FFC000"/>
                </a:solidFill>
              </a:rPr>
              <a:t>TUT WILL KICK YOUR BUTT</a:t>
            </a:r>
            <a:endParaRPr lang="en-US" dirty="0">
              <a:solidFill>
                <a:srgbClr val="FFC000"/>
              </a:solidFill>
            </a:endParaRPr>
          </a:p>
        </p:txBody>
      </p:sp>
      <p:sp>
        <p:nvSpPr>
          <p:cNvPr id="5" name="Subtitle 4"/>
          <p:cNvSpPr>
            <a:spLocks noGrp="1"/>
          </p:cNvSpPr>
          <p:nvPr>
            <p:ph type="subTitle" idx="1"/>
          </p:nvPr>
        </p:nvSpPr>
        <p:spPr>
          <a:xfrm>
            <a:off x="1143000" y="4648200"/>
            <a:ext cx="6400800" cy="1752600"/>
          </a:xfrm>
        </p:spPr>
        <p:txBody>
          <a:bodyPr>
            <a:noAutofit/>
          </a:bodyPr>
          <a:lstStyle/>
          <a:p>
            <a:r>
              <a:rPr lang="en-US" sz="2000" dirty="0" smtClean="0">
                <a:solidFill>
                  <a:srgbClr val="FFC000"/>
                </a:solidFill>
              </a:rPr>
              <a:t>The most famous of all the kings found in the Valley of the Kings was Tutankhamen, also known as King Tut. He died in mid-January, 1343 B.C. It is thought that he was murdered by an official because his skull was bashed in and only a person of great importance could get near enough to harm him. </a:t>
            </a:r>
            <a:endParaRPr lang="en-US" sz="2000" dirty="0">
              <a:solidFill>
                <a:srgbClr val="FFC000"/>
              </a:solidFill>
            </a:endParaRPr>
          </a:p>
        </p:txBody>
      </p:sp>
      <p:pic>
        <p:nvPicPr>
          <p:cNvPr id="14338" name="Picture 2" descr="http://tbn2.google.com/images?q=tbn:y4bqscPi43MApM:http://mcmannes.files.wordpress.com/2008/08/king-tut-luxor.jpg">
            <a:hlinkClick r:id="rId2"/>
          </p:cNvPr>
          <p:cNvPicPr>
            <a:picLocks noChangeAspect="1" noChangeArrowheads="1"/>
          </p:cNvPicPr>
          <p:nvPr/>
        </p:nvPicPr>
        <p:blipFill>
          <a:blip r:embed="rId3"/>
          <a:srcRect/>
          <a:stretch>
            <a:fillRect/>
          </a:stretch>
        </p:blipFill>
        <p:spPr bwMode="auto">
          <a:xfrm>
            <a:off x="3048000" y="1676400"/>
            <a:ext cx="2971800" cy="2355429"/>
          </a:xfrm>
          <a:prstGeom prst="rect">
            <a:avLst/>
          </a:prstGeom>
          <a:noFill/>
        </p:spPr>
      </p:pic>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US" dirty="0" smtClean="0"/>
              <a:t>THE END</a:t>
            </a:r>
            <a:endParaRPr lang="en-US" dirty="0"/>
          </a:p>
        </p:txBody>
      </p:sp>
      <p:sp>
        <p:nvSpPr>
          <p:cNvPr id="3" name="Subtitle 2"/>
          <p:cNvSpPr>
            <a:spLocks noGrp="1"/>
          </p:cNvSpPr>
          <p:nvPr>
            <p:ph type="subTitle" idx="1"/>
          </p:nvPr>
        </p:nvSpPr>
        <p:spPr>
          <a:xfrm>
            <a:off x="1371600" y="5181600"/>
            <a:ext cx="6400800" cy="1371600"/>
          </a:xfrm>
        </p:spPr>
        <p:txBody>
          <a:bodyPr/>
          <a:lstStyle/>
          <a:p>
            <a:r>
              <a:rPr lang="en-US" dirty="0" smtClean="0">
                <a:solidFill>
                  <a:schemeClr val="tx1"/>
                </a:solidFill>
              </a:rPr>
              <a:t>By:  Brennan Alderman</a:t>
            </a:r>
            <a:endParaRPr lang="en-US" dirty="0">
              <a:solidFill>
                <a:schemeClr val="tx1"/>
              </a:solidFill>
            </a:endParaRPr>
          </a:p>
        </p:txBody>
      </p:sp>
      <p:sp>
        <p:nvSpPr>
          <p:cNvPr id="4" name="Rectangle 3"/>
          <p:cNvSpPr/>
          <p:nvPr/>
        </p:nvSpPr>
        <p:spPr>
          <a:xfrm>
            <a:off x="2286000" y="3105835"/>
            <a:ext cx="4724400" cy="369332"/>
          </a:xfrm>
          <a:prstGeom prst="rect">
            <a:avLst/>
          </a:prstGeom>
        </p:spPr>
        <p:txBody>
          <a:bodyPr wrap="square">
            <a:spAutoFit/>
          </a:bodyPr>
          <a:lstStyle/>
          <a:p>
            <a:r>
              <a:rPr lang="en-US" dirty="0" smtClean="0">
                <a:hlinkClick r:id="rId2"/>
              </a:rPr>
              <a:t>http://www.youtube.com/watch?v=Yu_moia-oVI</a:t>
            </a:r>
            <a:endParaRPr lang="en-US" dirty="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style>
          <a:lnRef idx="1">
            <a:schemeClr val="accent2"/>
          </a:lnRef>
          <a:fillRef idx="3">
            <a:schemeClr val="accent2"/>
          </a:fillRef>
          <a:effectRef idx="2">
            <a:schemeClr val="accent2"/>
          </a:effectRef>
          <a:fontRef idx="minor">
            <a:schemeClr val="lt1"/>
          </a:fontRef>
        </p:style>
        <p:txBody>
          <a:bodyPr>
            <a:normAutofit/>
          </a:bodyPr>
          <a:lstStyle/>
          <a:p>
            <a:r>
              <a:rPr lang="en-US" sz="3200" dirty="0" smtClean="0">
                <a:solidFill>
                  <a:srgbClr val="FFFF00"/>
                </a:solidFill>
              </a:rPr>
              <a:t>CAN I HAVE FRIES WITH THAT MC-CAESAR?</a:t>
            </a:r>
            <a:endParaRPr lang="en-US" sz="3200" dirty="0">
              <a:solidFill>
                <a:srgbClr val="FFFF00"/>
              </a:solidFill>
            </a:endParaRPr>
          </a:p>
        </p:txBody>
      </p:sp>
      <p:sp>
        <p:nvSpPr>
          <p:cNvPr id="4" name="Subtitle 3"/>
          <p:cNvSpPr>
            <a:spLocks noGrp="1"/>
          </p:cNvSpPr>
          <p:nvPr>
            <p:ph type="subTitle" idx="1"/>
          </p:nvPr>
        </p:nvSpPr>
        <p:spPr>
          <a:xfrm>
            <a:off x="1600200" y="4724400"/>
            <a:ext cx="6400800" cy="1752600"/>
          </a:xfrm>
        </p:spPr>
        <p:style>
          <a:lnRef idx="0">
            <a:schemeClr val="accent2"/>
          </a:lnRef>
          <a:fillRef idx="3">
            <a:schemeClr val="accent2"/>
          </a:fillRef>
          <a:effectRef idx="3">
            <a:schemeClr val="accent2"/>
          </a:effectRef>
          <a:fontRef idx="minor">
            <a:schemeClr val="lt1"/>
          </a:fontRef>
        </p:style>
        <p:txBody>
          <a:bodyPr>
            <a:noAutofit/>
          </a:bodyPr>
          <a:lstStyle/>
          <a:p>
            <a:r>
              <a:rPr lang="en-US" sz="2800" dirty="0" smtClean="0">
                <a:solidFill>
                  <a:srgbClr val="FFFF00"/>
                </a:solidFill>
              </a:rPr>
              <a:t>During 44 B.C., one of the best known tragedies to man took place.  That was the assassination of the ruler of Rome Julius Caesar.  </a:t>
            </a:r>
            <a:endParaRPr lang="en-US" sz="2800" dirty="0">
              <a:solidFill>
                <a:srgbClr val="FFFF00"/>
              </a:solidFill>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dirty="0" smtClean="0">
                <a:solidFill>
                  <a:srgbClr val="0070C0"/>
                </a:solidFill>
              </a:rPr>
              <a:t>ATHENS </a:t>
            </a:r>
            <a:endParaRPr lang="en-US" dirty="0">
              <a:solidFill>
                <a:srgbClr val="0070C0"/>
              </a:solidFill>
            </a:endParaRPr>
          </a:p>
        </p:txBody>
      </p:sp>
      <p:sp>
        <p:nvSpPr>
          <p:cNvPr id="4" name="Subtitle 3"/>
          <p:cNvSpPr>
            <a:spLocks noGrp="1"/>
          </p:cNvSpPr>
          <p:nvPr>
            <p:ph type="subTitle" idx="1"/>
          </p:nvPr>
        </p:nvSpPr>
        <p:spPr>
          <a:xfrm>
            <a:off x="1371600" y="4724400"/>
            <a:ext cx="6400800" cy="1752600"/>
          </a:xfrm>
        </p:spPr>
        <p:txBody>
          <a:bodyPr>
            <a:normAutofit fontScale="85000" lnSpcReduction="10000"/>
          </a:bodyPr>
          <a:lstStyle/>
          <a:p>
            <a:r>
              <a:rPr lang="en-US" dirty="0" smtClean="0">
                <a:solidFill>
                  <a:srgbClr val="0070C0"/>
                </a:solidFill>
              </a:rPr>
              <a:t>Athens, Greece had the honor of hosting the first ever Olympic games.  Little did they know that they were the first to host an event that would take the world by storm.</a:t>
            </a:r>
            <a:endParaRPr lang="en-US" dirty="0">
              <a:solidFill>
                <a:srgbClr val="0070C0"/>
              </a:solidFill>
            </a:endParaRPr>
          </a:p>
        </p:txBody>
      </p:sp>
      <p:pic>
        <p:nvPicPr>
          <p:cNvPr id="1026" name="Picture 2" descr="http://tbn0.google.com/images?q=tbn:9MEMHEEY9NZMEM:http://www.thepinehillsnews.com/wp/wp-content/uploads/2008/september/UsainBolt.jpg">
            <a:hlinkClick r:id="rId2"/>
          </p:cNvPr>
          <p:cNvPicPr>
            <a:picLocks noChangeAspect="1" noChangeArrowheads="1"/>
          </p:cNvPicPr>
          <p:nvPr/>
        </p:nvPicPr>
        <p:blipFill>
          <a:blip r:embed="rId3"/>
          <a:srcRect/>
          <a:stretch>
            <a:fillRect/>
          </a:stretch>
        </p:blipFill>
        <p:spPr bwMode="auto">
          <a:xfrm>
            <a:off x="3429000" y="1371600"/>
            <a:ext cx="2234828" cy="3124200"/>
          </a:xfrm>
          <a:prstGeom prst="rect">
            <a:avLst/>
          </a:prstGeom>
          <a:noFill/>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28600"/>
            <a:ext cx="7772400" cy="1470025"/>
          </a:xfrm>
        </p:spPr>
        <p:txBody>
          <a:bodyPr/>
          <a:lstStyle/>
          <a:p>
            <a:r>
              <a:rPr lang="en-US" dirty="0" smtClean="0">
                <a:solidFill>
                  <a:srgbClr val="C00000"/>
                </a:solidFill>
              </a:rPr>
              <a:t>Napoleon = EPIC FAIL</a:t>
            </a:r>
            <a:endParaRPr lang="en-US" dirty="0">
              <a:solidFill>
                <a:srgbClr val="C00000"/>
              </a:solidFill>
            </a:endParaRPr>
          </a:p>
        </p:txBody>
      </p:sp>
      <p:sp>
        <p:nvSpPr>
          <p:cNvPr id="5" name="Subtitle 4"/>
          <p:cNvSpPr>
            <a:spLocks noGrp="1"/>
          </p:cNvSpPr>
          <p:nvPr>
            <p:ph type="subTitle" idx="1"/>
          </p:nvPr>
        </p:nvSpPr>
        <p:spPr>
          <a:xfrm>
            <a:off x="1371600" y="4191000"/>
            <a:ext cx="6400800" cy="1752600"/>
          </a:xfrm>
        </p:spPr>
        <p:txBody>
          <a:bodyPr>
            <a:noAutofit/>
          </a:bodyPr>
          <a:lstStyle/>
          <a:p>
            <a:r>
              <a:rPr lang="en-US" sz="4000" dirty="0" smtClean="0">
                <a:solidFill>
                  <a:srgbClr val="C00000"/>
                </a:solidFill>
              </a:rPr>
              <a:t>In 1815, Napoleon Bonaparte was defeated at Waterloo.  </a:t>
            </a:r>
            <a:endParaRPr lang="en-US" sz="4000" dirty="0">
              <a:solidFill>
                <a:srgbClr val="C00000"/>
              </a:solidFill>
            </a:endParaRPr>
          </a:p>
        </p:txBody>
      </p:sp>
      <p:sp>
        <p:nvSpPr>
          <p:cNvPr id="6" name="Rectangle 5"/>
          <p:cNvSpPr/>
          <p:nvPr/>
        </p:nvSpPr>
        <p:spPr>
          <a:xfrm>
            <a:off x="1981200" y="2743200"/>
            <a:ext cx="5029200" cy="369332"/>
          </a:xfrm>
          <a:prstGeom prst="rect">
            <a:avLst/>
          </a:prstGeom>
        </p:spPr>
        <p:txBody>
          <a:bodyPr wrap="square">
            <a:spAutoFit/>
          </a:bodyPr>
          <a:lstStyle/>
          <a:p>
            <a:r>
              <a:rPr lang="en-US" dirty="0" smtClean="0">
                <a:solidFill>
                  <a:srgbClr val="FF0000"/>
                </a:solidFill>
                <a:hlinkClick r:id="rId2"/>
              </a:rPr>
              <a:t>http://www.youtube.com/watch?v=ZpUz5zXywhY</a:t>
            </a:r>
            <a:endParaRPr lang="en-US" dirty="0">
              <a:solidFill>
                <a:srgbClr val="FF0000"/>
              </a:solidFill>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
            <a:ext cx="7772400" cy="1470025"/>
          </a:xfrm>
        </p:spPr>
        <p:txBody>
          <a:bodyPr/>
          <a:lstStyle/>
          <a:p>
            <a:r>
              <a:rPr lang="en-US" dirty="0" smtClean="0">
                <a:solidFill>
                  <a:srgbClr val="00B050"/>
                </a:solidFill>
              </a:rPr>
              <a:t>FRENCH FRY REVOLUTION </a:t>
            </a:r>
            <a:endParaRPr lang="en-US" dirty="0">
              <a:solidFill>
                <a:srgbClr val="00B050"/>
              </a:solidFill>
            </a:endParaRPr>
          </a:p>
        </p:txBody>
      </p:sp>
      <p:sp>
        <p:nvSpPr>
          <p:cNvPr id="5" name="Subtitle 4"/>
          <p:cNvSpPr>
            <a:spLocks noGrp="1"/>
          </p:cNvSpPr>
          <p:nvPr>
            <p:ph type="subTitle" idx="1"/>
          </p:nvPr>
        </p:nvSpPr>
        <p:spPr>
          <a:xfrm>
            <a:off x="1295400" y="4876800"/>
            <a:ext cx="6400800" cy="1752600"/>
          </a:xfrm>
        </p:spPr>
        <p:txBody>
          <a:bodyPr>
            <a:normAutofit fontScale="70000" lnSpcReduction="20000"/>
          </a:bodyPr>
          <a:lstStyle/>
          <a:p>
            <a:r>
              <a:rPr lang="en-US" dirty="0" smtClean="0">
                <a:solidFill>
                  <a:srgbClr val="00B050"/>
                </a:solidFill>
              </a:rPr>
              <a:t>The French Revolution began a new age in European political life.  The old political order in France was destroyed.  The new order was based on individual rights, representative institutions, and loyalty to the nation rather than the monarch.  This was a great turning point in the history of France.</a:t>
            </a:r>
            <a:endParaRPr lang="en-US" dirty="0">
              <a:solidFill>
                <a:srgbClr val="00B050"/>
              </a:solidFill>
            </a:endParaRPr>
          </a:p>
        </p:txBody>
      </p:sp>
      <p:pic>
        <p:nvPicPr>
          <p:cNvPr id="44038" name="Picture 6" descr="http://tbn1.google.com/images?q=tbn:kMy5lTS44E78rM:http://soapbox.lafayette.edu/system/files/images/3578_large.jpg">
            <a:hlinkClick r:id="rId2"/>
          </p:cNvPr>
          <p:cNvPicPr>
            <a:picLocks noChangeAspect="1" noChangeArrowheads="1"/>
          </p:cNvPicPr>
          <p:nvPr/>
        </p:nvPicPr>
        <p:blipFill>
          <a:blip r:embed="rId3"/>
          <a:srcRect/>
          <a:stretch>
            <a:fillRect/>
          </a:stretch>
        </p:blipFill>
        <p:spPr bwMode="auto">
          <a:xfrm>
            <a:off x="2971800" y="1752600"/>
            <a:ext cx="3259207" cy="2605903"/>
          </a:xfrm>
          <a:prstGeom prst="rect">
            <a:avLst/>
          </a:prstGeom>
          <a:noFill/>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
            <a:ext cx="7772400" cy="1470025"/>
          </a:xfrm>
        </p:spPr>
        <p:txBody>
          <a:bodyPr/>
          <a:lstStyle/>
          <a:p>
            <a:r>
              <a:rPr lang="en-US" dirty="0" smtClean="0">
                <a:solidFill>
                  <a:srgbClr val="FF0000"/>
                </a:solidFill>
              </a:rPr>
              <a:t>AMERICAN REVOLUTION</a:t>
            </a:r>
            <a:endParaRPr lang="en-US" dirty="0">
              <a:solidFill>
                <a:srgbClr val="FF0000"/>
              </a:solidFill>
            </a:endParaRPr>
          </a:p>
        </p:txBody>
      </p:sp>
      <p:sp>
        <p:nvSpPr>
          <p:cNvPr id="5" name="Subtitle 4"/>
          <p:cNvSpPr>
            <a:spLocks noGrp="1"/>
          </p:cNvSpPr>
          <p:nvPr>
            <p:ph type="subTitle" idx="1"/>
          </p:nvPr>
        </p:nvSpPr>
        <p:spPr>
          <a:xfrm>
            <a:off x="1371600" y="4800600"/>
            <a:ext cx="6400800" cy="1752600"/>
          </a:xfrm>
        </p:spPr>
        <p:txBody>
          <a:bodyPr>
            <a:normAutofit fontScale="85000" lnSpcReduction="20000"/>
          </a:bodyPr>
          <a:lstStyle/>
          <a:p>
            <a:r>
              <a:rPr lang="en-US" dirty="0" smtClean="0">
                <a:solidFill>
                  <a:srgbClr val="0070C0"/>
                </a:solidFill>
              </a:rPr>
              <a:t>In 1776, American colonists took steps to win their freedom from Great Britain.  The American Revolution began in 1775, but in 1776, the major step was taken with the signing of the Declaration of Independence.</a:t>
            </a:r>
            <a:endParaRPr lang="en-US" dirty="0">
              <a:solidFill>
                <a:srgbClr val="0070C0"/>
              </a:solidFill>
            </a:endParaRPr>
          </a:p>
        </p:txBody>
      </p:sp>
      <p:pic>
        <p:nvPicPr>
          <p:cNvPr id="45058" name="Picture 2" descr="http://tbn0.google.com/images?q=tbn:foVwQFTbsNLrzM:http://www.thegio.net/kazakhstan/american-flag.jpg">
            <a:hlinkClick r:id="rId2"/>
          </p:cNvPr>
          <p:cNvPicPr>
            <a:picLocks noChangeAspect="1" noChangeArrowheads="1"/>
          </p:cNvPicPr>
          <p:nvPr/>
        </p:nvPicPr>
        <p:blipFill>
          <a:blip r:embed="rId3"/>
          <a:srcRect/>
          <a:stretch>
            <a:fillRect/>
          </a:stretch>
        </p:blipFill>
        <p:spPr bwMode="auto">
          <a:xfrm>
            <a:off x="2590800" y="1828800"/>
            <a:ext cx="3657600" cy="2298357"/>
          </a:xfrm>
          <a:prstGeom prst="rect">
            <a:avLst/>
          </a:prstGeom>
          <a:noFill/>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09600" y="0"/>
            <a:ext cx="7772400" cy="1470025"/>
          </a:xfrm>
        </p:spPr>
        <p:txBody>
          <a:bodyPr>
            <a:normAutofit/>
          </a:bodyPr>
          <a:lstStyle/>
          <a:p>
            <a:r>
              <a:rPr lang="en-US" sz="4000" dirty="0" smtClean="0">
                <a:solidFill>
                  <a:schemeClr val="accent6">
                    <a:lumMod val="50000"/>
                  </a:schemeClr>
                </a:solidFill>
              </a:rPr>
              <a:t>MOSQUE, MORE LIKE MOSQUASTLE</a:t>
            </a:r>
            <a:endParaRPr lang="en-US" sz="4000" dirty="0">
              <a:solidFill>
                <a:schemeClr val="accent6">
                  <a:lumMod val="50000"/>
                </a:schemeClr>
              </a:solidFill>
            </a:endParaRPr>
          </a:p>
        </p:txBody>
      </p:sp>
      <p:sp>
        <p:nvSpPr>
          <p:cNvPr id="7" name="Subtitle 6"/>
          <p:cNvSpPr>
            <a:spLocks noGrp="1"/>
          </p:cNvSpPr>
          <p:nvPr>
            <p:ph type="subTitle" idx="1"/>
          </p:nvPr>
        </p:nvSpPr>
        <p:spPr>
          <a:xfrm>
            <a:off x="1524000" y="4876800"/>
            <a:ext cx="6400800" cy="1752600"/>
          </a:xfrm>
        </p:spPr>
        <p:txBody>
          <a:bodyPr/>
          <a:lstStyle/>
          <a:p>
            <a:r>
              <a:rPr lang="en-US" dirty="0" smtClean="0">
                <a:solidFill>
                  <a:schemeClr val="accent6">
                    <a:lumMod val="50000"/>
                  </a:schemeClr>
                </a:solidFill>
              </a:rPr>
              <a:t>In 852, the Tower Mosque in Iraq was completed.  </a:t>
            </a:r>
            <a:endParaRPr lang="en-US" dirty="0">
              <a:solidFill>
                <a:schemeClr val="accent6">
                  <a:lumMod val="50000"/>
                </a:schemeClr>
              </a:solidFill>
            </a:endParaRPr>
          </a:p>
        </p:txBody>
      </p:sp>
      <p:pic>
        <p:nvPicPr>
          <p:cNvPr id="8" name="Picture 18" descr="http://tbn0.google.com/images?q=tbn:8N1AG4daHPsqZM:http://www.travelingislife.com/images/Emin%2520Tower%2520%26%2520Mosque.jpg">
            <a:hlinkClick r:id="rId2"/>
          </p:cNvPr>
          <p:cNvPicPr>
            <a:picLocks noChangeAspect="1" noChangeArrowheads="1"/>
          </p:cNvPicPr>
          <p:nvPr/>
        </p:nvPicPr>
        <p:blipFill>
          <a:blip r:embed="rId3"/>
          <a:srcRect/>
          <a:stretch>
            <a:fillRect/>
          </a:stretch>
        </p:blipFill>
        <p:spPr bwMode="auto">
          <a:xfrm>
            <a:off x="3352800" y="1676400"/>
            <a:ext cx="2362200" cy="2470275"/>
          </a:xfrm>
          <a:prstGeom prst="rect">
            <a:avLst/>
          </a:prstGeom>
          <a:noFill/>
        </p:spPr>
      </p:pic>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1009</Words>
  <Application>Microsoft Office PowerPoint</Application>
  <PresentationFormat>On-screen Show (4:3)</PresentationFormat>
  <Paragraphs>70</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SINCE THE WORLD HAS BEEN TURNING</vt:lpstr>
      <vt:lpstr>HOMO-ERECTUS APPEARS</vt:lpstr>
      <vt:lpstr>TUT WILL KICK YOUR BUTT</vt:lpstr>
      <vt:lpstr>CAN I HAVE FRIES WITH THAT MC-CAESAR?</vt:lpstr>
      <vt:lpstr>ATHENS </vt:lpstr>
      <vt:lpstr>Napoleon = EPIC FAIL</vt:lpstr>
      <vt:lpstr>FRENCH FRY REVOLUTION </vt:lpstr>
      <vt:lpstr>AMERICAN REVOLUTION</vt:lpstr>
      <vt:lpstr>MOSQUE, MORE LIKE MOSQUASTLE</vt:lpstr>
      <vt:lpstr>BLACK DEATH</vt:lpstr>
      <vt:lpstr>FIRST CHURCH OF ENGLAND</vt:lpstr>
      <vt:lpstr>NO, NINA, PINTA, AND SANTA MARIA WERE NOT CHRISTOPHER COLUMBUS’ GIRLFRIENDS</vt:lpstr>
      <vt:lpstr>THIRTY YEARS WAR</vt:lpstr>
      <vt:lpstr>TOKUGAWA  (FINGERKUGAWA)</vt:lpstr>
      <vt:lpstr>Galileo versus Catholic Church</vt:lpstr>
      <vt:lpstr>SOCRATES</vt:lpstr>
      <vt:lpstr>ROBERT FULTON WAS THAT GUY</vt:lpstr>
      <vt:lpstr>CAN YOU HERE ME NOW?</vt:lpstr>
      <vt:lpstr>BEHIND THE BACK ATTACK</vt:lpstr>
      <vt:lpstr>THE GREAT DEPRESSION</vt:lpstr>
      <vt:lpstr>GHANDI AND HIS CHOLESTEROL</vt:lpstr>
      <vt:lpstr>HERE COMES THE BOOM</vt:lpstr>
      <vt:lpstr>911</vt:lpstr>
      <vt:lpstr>Tiananmen Square</vt:lpstr>
      <vt:lpstr>THIS POWERPOINT HAS BEEN BROUGHT IN PART TO YOU BY</vt:lpstr>
      <vt:lpstr>THAT GUY</vt:lpstr>
      <vt:lpstr>MOUNTAIN DEW MOUTH</vt:lpstr>
      <vt:lpstr>HITLER</vt:lpstr>
      <vt:lpstr>SOURCES</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Owner</dc:creator>
  <cp:lastModifiedBy>calderman44</cp:lastModifiedBy>
  <cp:revision>28</cp:revision>
  <dcterms:created xsi:type="dcterms:W3CDTF">2009-05-08T22:59:41Z</dcterms:created>
  <dcterms:modified xsi:type="dcterms:W3CDTF">2009-05-15T12:35:10Z</dcterms:modified>
</cp:coreProperties>
</file>